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28"/>
  </p:notesMasterIdLst>
  <p:sldIdLst>
    <p:sldId id="256" r:id="rId2"/>
    <p:sldId id="260" r:id="rId3"/>
    <p:sldId id="262" r:id="rId4"/>
    <p:sldId id="261" r:id="rId5"/>
    <p:sldId id="271" r:id="rId6"/>
    <p:sldId id="272" r:id="rId7"/>
    <p:sldId id="263" r:id="rId8"/>
    <p:sldId id="264" r:id="rId9"/>
    <p:sldId id="281" r:id="rId10"/>
    <p:sldId id="265" r:id="rId11"/>
    <p:sldId id="273" r:id="rId12"/>
    <p:sldId id="274" r:id="rId13"/>
    <p:sldId id="276" r:id="rId14"/>
    <p:sldId id="277" r:id="rId15"/>
    <p:sldId id="278" r:id="rId16"/>
    <p:sldId id="280" r:id="rId17"/>
    <p:sldId id="279" r:id="rId18"/>
    <p:sldId id="283" r:id="rId19"/>
    <p:sldId id="289" r:id="rId20"/>
    <p:sldId id="282" r:id="rId21"/>
    <p:sldId id="286" r:id="rId22"/>
    <p:sldId id="284" r:id="rId23"/>
    <p:sldId id="288" r:id="rId24"/>
    <p:sldId id="285" r:id="rId25"/>
    <p:sldId id="287" r:id="rId26"/>
    <p:sldId id="29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98"/>
    <p:restoredTop sz="94615"/>
  </p:normalViewPr>
  <p:slideViewPr>
    <p:cSldViewPr snapToGrid="0" snapToObjects="1">
      <p:cViewPr>
        <p:scale>
          <a:sx n="89" d="100"/>
          <a:sy n="89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0:35:37.9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0:35:43.8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0:35:45.8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0:35:48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FC112-41F7-5140-90C2-CF252DDA2E46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0FBC0-2DAF-E84F-BA02-144307B046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97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0FBC0-2DAF-E84F-BA02-144307B0468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55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0FBC0-2DAF-E84F-BA02-144307B0468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0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619F4-03F8-2449-BA90-7F641C562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6205EE-C15D-FE48-AD63-BA7E2C527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C45B3E-53DA-F34E-ACAA-79E0F23C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54413B-B3D7-CB41-B959-D10B9247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C28D7C-8E5B-7C45-A29B-6F6D2B65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53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C6B56-1738-B44B-BC5D-1FA82C07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253D1C-B05A-8241-AA8E-D67576CE6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0BD2B3-C47B-DB48-82AF-B7A7F3B9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4F04E0-E0CF-2149-8153-8DD36A59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BB3B88-2941-B84D-87ED-96C75895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5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F4CFC-84FF-F14E-B3C7-9C05275B2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97537A-51C9-9144-A500-6433E8864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131107-77F1-4542-94DC-19A7BCB2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4A0727-6B63-4246-A617-1B617622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99D20C-8829-B84B-B7BF-D04A657B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13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466D0-DEA3-3645-8205-3E639A17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48C9B7-AC87-5440-AACD-15A9F354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4D440-ACC8-1C45-B6A4-4F6FF530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7E28B6-D340-8047-8ED5-A0371B0F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743AE9-32DF-0543-8FA5-D866887F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9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291B2-4C84-DE44-B82A-404BD5A8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0D3D2-7305-DB4E-ABA8-8F9AC18A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2A81C-50AC-9B4E-A383-0B9F031B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674FD-FF41-8A42-83BB-6DDBC0B7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2DEF2F-C06D-DF45-930B-DFED7E2B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0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FE14E-7D44-374F-83EF-D8D96A23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9D8681-14A1-5D46-AC52-4DE646E90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EF3777-974C-FD4C-B25C-9F7F9199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96B290-E15B-CE4C-BDC5-8D0000FE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16BC17-0CCE-B24D-994A-CA95AC95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50378F-3C29-E041-B7BF-BFD98879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661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64C22-4184-1444-A46C-35DA471A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B8955-DDDA-AC44-A736-37EE3037D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676D99-F605-E445-91EA-4E3839BAD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647AEA-260A-124D-AF7D-C1C7D6BA4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59560A-5C4F-C04A-B852-6C8559CF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46CDF4-FCC6-0F42-AF9F-0BA3E86B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B710D9F-887E-104A-9947-853252F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486DE78-C9C2-C14D-AD39-907FA03B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39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B2FDF-8BE4-8546-BE1D-C113130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BE81BC-3B8B-9345-AB24-71127942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336A65-0CD6-0D42-9D42-F7830BA7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8D3C0B-7420-0140-ABB0-D8C7B7C9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47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5C6AF7-F707-7A40-82BA-7EC0B5C2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95917CB-58CD-6E4A-AF0C-0B77A54D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79673-0980-DF45-B1CB-99DB625B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5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0D8EB-9D74-FF44-8060-D161BFB0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5E58D5-72FB-174C-8281-44D9F6C23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301D12-A909-8649-819B-22F3A0499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102830-3BF0-D84E-8113-D278613F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5D76A6-D4B4-3140-832C-96BA6C33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C886DA-7751-C348-B1C3-8CCCC3A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376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8F10F-4EBC-9545-81D3-6742478B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E08EC0-0978-6D44-AE1F-EAF1F71AE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316FE1-41A9-2C4E-827B-7A6835BDC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F31AC0-EF37-4345-B38A-A164E12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416FC9-1217-6E44-9F99-E868AF7C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5EC9C-8D0B-B142-9DCD-AC2A8D31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99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6F4449-E599-AD42-87A6-43610F71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7F0798-B492-B44D-B0CC-F866CF94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7CD261-7AC9-CA4C-A76D-328722AFE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954D-DE37-3D46-B932-A672DCAEA460}" type="datetimeFigureOut">
              <a:rPr lang="fr-FR" smtClean="0"/>
              <a:t>26/01/2022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4E6286-6F36-5544-A70F-E9E17E598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B11653-55E1-D942-B2BF-1A48F37C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F821C-64EB-B045-8D4D-49640BE048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10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56F16B-B6D7-DC42-8BD3-75A571099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791" y="4129104"/>
            <a:ext cx="3870417" cy="1545974"/>
          </a:xfrm>
          <a:noFill/>
        </p:spPr>
        <p:txBody>
          <a:bodyPr>
            <a:normAutofit lnSpcReduction="10000"/>
          </a:bodyPr>
          <a:lstStyle/>
          <a:p>
            <a:r>
              <a:rPr lang="fr-FR" sz="2000">
                <a:solidFill>
                  <a:srgbClr val="C00000"/>
                </a:solidFill>
                <a:latin typeface="American Typewriter" panose="02090604020004020304" pitchFamily="18" charset="77"/>
              </a:rPr>
              <a:t>Théotim Roger</a:t>
            </a:r>
          </a:p>
          <a:p>
            <a:r>
              <a:rPr lang="fr-FR" sz="2000">
                <a:solidFill>
                  <a:srgbClr val="C00000"/>
                </a:solidFill>
                <a:latin typeface="American Typewriter" panose="02090604020004020304" pitchFamily="18" charset="77"/>
              </a:rPr>
              <a:t>Titouan Loustanau</a:t>
            </a:r>
          </a:p>
          <a:p>
            <a:r>
              <a:rPr lang="fr-FR" sz="2000">
                <a:solidFill>
                  <a:srgbClr val="C00000"/>
                </a:solidFill>
                <a:latin typeface="American Typewriter" panose="02090604020004020304" pitchFamily="18" charset="77"/>
              </a:rPr>
              <a:t>Titouan Guillou</a:t>
            </a:r>
          </a:p>
          <a:p>
            <a:r>
              <a:rPr lang="fr-FR" sz="2000">
                <a:solidFill>
                  <a:srgbClr val="C00000"/>
                </a:solidFill>
                <a:latin typeface="American Typewriter" panose="02090604020004020304" pitchFamily="18" charset="77"/>
              </a:rPr>
              <a:t>Colombe Lombard</a:t>
            </a:r>
            <a:endParaRPr lang="fr-FR" sz="2000" dirty="0">
              <a:solidFill>
                <a:srgbClr val="C0000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8E0B81-30CF-B247-8B33-5BC831D55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546" y="2073771"/>
            <a:ext cx="6581042" cy="1950861"/>
          </a:xfrm>
          <a:noFill/>
        </p:spPr>
        <p:txBody>
          <a:bodyPr anchor="ctr">
            <a:normAutofit/>
          </a:bodyPr>
          <a:lstStyle/>
          <a:p>
            <a:r>
              <a:rPr lang="fr-FR" sz="4000">
                <a:solidFill>
                  <a:schemeClr val="accent4">
                    <a:lumMod val="75000"/>
                  </a:schemeClr>
                </a:solidFill>
                <a:latin typeface="American Typewriter" panose="02090604020004020304" pitchFamily="18" charset="77"/>
              </a:rPr>
              <a:t>Biomatériaux pour la reconstruction osseuse</a:t>
            </a:r>
            <a:endParaRPr lang="fr-FR" sz="4000" dirty="0">
              <a:solidFill>
                <a:schemeClr val="accent4">
                  <a:lumMod val="7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41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276F0E-9FA0-6043-B7EC-9ED8D5781C1F}"/>
              </a:ext>
            </a:extLst>
          </p:cNvPr>
          <p:cNvSpPr txBox="1"/>
          <p:nvPr/>
        </p:nvSpPr>
        <p:spPr>
          <a:xfrm>
            <a:off x="670705" y="2042116"/>
            <a:ext cx="105505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merican Typewriter" panose="02090604020004020304" pitchFamily="18" charset="77"/>
              </a:rPr>
              <a:t>On obtient </a:t>
            </a:r>
            <a:r>
              <a:rPr lang="pt-BR" sz="2000" dirty="0">
                <a:latin typeface="American Typewriter" panose="02090604020004020304" pitchFamily="18" charset="77"/>
              </a:rPr>
              <a:t>τ en </a:t>
            </a:r>
            <a:r>
              <a:rPr lang="pt-BR" sz="2000" dirty="0" err="1">
                <a:latin typeface="American Typewriter" panose="02090604020004020304" pitchFamily="18" charset="77"/>
              </a:rPr>
              <a:t>utilisant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l’expression</a:t>
            </a:r>
            <a:r>
              <a:rPr lang="pt-BR" sz="2000" dirty="0">
                <a:latin typeface="American Typewriter" panose="02090604020004020304" pitchFamily="18" charset="77"/>
              </a:rPr>
              <a:t> de </a:t>
            </a:r>
            <a:r>
              <a:rPr lang="pt-BR" sz="2000" dirty="0" err="1">
                <a:latin typeface="American Typewriter" panose="02090604020004020304" pitchFamily="18" charset="77"/>
              </a:rPr>
              <a:t>la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contrainte</a:t>
            </a:r>
            <a:r>
              <a:rPr lang="pt-BR" sz="2000" dirty="0">
                <a:latin typeface="American Typewriter" panose="02090604020004020304" pitchFamily="18" charset="77"/>
              </a:rPr>
              <a:t> et </a:t>
            </a:r>
            <a:r>
              <a:rPr lang="pt-BR" sz="2000" dirty="0" err="1">
                <a:latin typeface="American Typewriter" panose="02090604020004020304" pitchFamily="18" charset="77"/>
              </a:rPr>
              <a:t>un</a:t>
            </a:r>
            <a:r>
              <a:rPr lang="pt-BR" sz="2000" dirty="0">
                <a:latin typeface="American Typewriter" panose="02090604020004020304" pitchFamily="18" charset="77"/>
              </a:rPr>
              <a:t> modèle d’</a:t>
            </a:r>
            <a:r>
              <a:rPr lang="pt-BR" sz="2000" b="1" dirty="0">
                <a:latin typeface="American Typewriter" panose="02090604020004020304" pitchFamily="18" charset="77"/>
              </a:rPr>
              <a:t>écoulement de Poiseuille</a:t>
            </a:r>
            <a:r>
              <a:rPr lang="pt-BR" sz="2000" dirty="0">
                <a:latin typeface="American Typewriter" panose="02090604020004020304" pitchFamily="18" charset="77"/>
              </a:rPr>
              <a:t> dans une </a:t>
            </a:r>
            <a:r>
              <a:rPr lang="pt-BR" sz="2000" dirty="0" err="1">
                <a:latin typeface="American Typewriter" panose="02090604020004020304" pitchFamily="18" charset="77"/>
              </a:rPr>
              <a:t>conduite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cylindrique</a:t>
            </a:r>
            <a:r>
              <a:rPr lang="pt-BR" sz="2000" dirty="0">
                <a:latin typeface="American Typewriter" panose="02090604020004020304" pitchFamily="18" charset="77"/>
              </a:rPr>
              <a:t>, </a:t>
            </a:r>
            <a:r>
              <a:rPr lang="pt-BR" sz="2000" dirty="0" err="1">
                <a:latin typeface="American Typewriter" panose="02090604020004020304" pitchFamily="18" charset="77"/>
              </a:rPr>
              <a:t>qui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donne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loi</a:t>
            </a:r>
            <a:r>
              <a:rPr lang="pt-BR" sz="2000" dirty="0">
                <a:latin typeface="American Typewriter" panose="02090604020004020304" pitchFamily="18" charset="77"/>
              </a:rPr>
              <a:t> de </a:t>
            </a:r>
            <a:r>
              <a:rPr lang="pt-BR" sz="2000" dirty="0" err="1">
                <a:latin typeface="American Typewriter" panose="02090604020004020304" pitchFamily="18" charset="77"/>
              </a:rPr>
              <a:t>Poiseuille</a:t>
            </a:r>
            <a:r>
              <a:rPr lang="pt-BR" sz="2000" dirty="0">
                <a:latin typeface="American Typewriter" panose="02090604020004020304" pitchFamily="18" charset="77"/>
              </a:rPr>
              <a:t> et </a:t>
            </a:r>
            <a:r>
              <a:rPr lang="pt-BR" sz="2000" dirty="0" err="1">
                <a:latin typeface="American Typewriter" panose="02090604020004020304" pitchFamily="18" charset="77"/>
              </a:rPr>
              <a:t>expression</a:t>
            </a:r>
            <a:r>
              <a:rPr lang="pt-BR" sz="2000" dirty="0">
                <a:latin typeface="American Typewriter" panose="02090604020004020304" pitchFamily="18" charset="77"/>
              </a:rPr>
              <a:t> de </a:t>
            </a:r>
            <a:r>
              <a:rPr lang="pt-BR" sz="2000" dirty="0" err="1">
                <a:latin typeface="American Typewriter" panose="02090604020004020304" pitchFamily="18" charset="77"/>
              </a:rPr>
              <a:t>la</a:t>
            </a:r>
            <a:r>
              <a:rPr lang="pt-BR" sz="2000" dirty="0">
                <a:latin typeface="American Typewriter" panose="02090604020004020304" pitchFamily="18" charset="77"/>
              </a:rPr>
              <a:t> </a:t>
            </a:r>
            <a:r>
              <a:rPr lang="pt-BR" sz="2000" dirty="0" err="1">
                <a:latin typeface="American Typewriter" panose="02090604020004020304" pitchFamily="18" charset="77"/>
              </a:rPr>
              <a:t>vitesse</a:t>
            </a:r>
            <a:r>
              <a:rPr lang="pt-BR" sz="2000" dirty="0">
                <a:latin typeface="American Typewriter" panose="02090604020004020304" pitchFamily="18" charset="77"/>
              </a:rPr>
              <a:t>.</a:t>
            </a:r>
            <a:r>
              <a:rPr lang="fr-FR" sz="2000" dirty="0">
                <a:latin typeface="American Typewriter" panose="02090604020004020304" pitchFamily="18" charset="77"/>
              </a:rPr>
              <a:t>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C115B4-876D-3845-B1F1-D4E6D4F83AC2}"/>
              </a:ext>
            </a:extLst>
          </p:cNvPr>
          <p:cNvSpPr txBox="1"/>
          <p:nvPr/>
        </p:nvSpPr>
        <p:spPr>
          <a:xfrm>
            <a:off x="327349" y="55897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Développement du premier modèle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6CF76E-87BD-5D47-AB53-43EDBC46263B}"/>
              </a:ext>
            </a:extLst>
          </p:cNvPr>
          <p:cNvSpPr txBox="1"/>
          <p:nvPr/>
        </p:nvSpPr>
        <p:spPr>
          <a:xfrm>
            <a:off x="670704" y="4087924"/>
            <a:ext cx="10550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merican Typewriter"/>
              </a:rPr>
              <a:t>On obtient les concentrations en résolvant un </a:t>
            </a:r>
            <a:r>
              <a:rPr lang="fr-FR" sz="2000" b="1" dirty="0">
                <a:latin typeface="American Typewriter"/>
              </a:rPr>
              <a:t>polynôme de degré 2 </a:t>
            </a:r>
            <a:r>
              <a:rPr lang="fr-FR" sz="2000" dirty="0">
                <a:latin typeface="American Typewriter"/>
              </a:rPr>
              <a:t>à partir du bilan dans un réacteur parfaitement agité continu.</a:t>
            </a:r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FA696287-7E9B-CC43-AB14-E1AB93EF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2140" y="3021199"/>
            <a:ext cx="2092461" cy="91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44A2DF87-88C5-5F4A-8FB5-A7CD7245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665" y="5185403"/>
            <a:ext cx="3273460" cy="95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5BB39B36-83ED-F94B-B93B-5A0F828C6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6729" y="5355061"/>
            <a:ext cx="3634261" cy="78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284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5EEBB3-860C-5141-B72C-7A86BECA48B1}"/>
              </a:ext>
            </a:extLst>
          </p:cNvPr>
          <p:cNvSpPr txBox="1"/>
          <p:nvPr/>
        </p:nvSpPr>
        <p:spPr>
          <a:xfrm>
            <a:off x="784316" y="732401"/>
            <a:ext cx="10882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merican Typewriter"/>
              </a:rPr>
              <a:t>On obtient ensuite les fonctions de </a:t>
            </a:r>
            <a:r>
              <a:rPr lang="pt-BR" sz="2000" dirty="0" err="1">
                <a:latin typeface="American Typewriter"/>
              </a:rPr>
              <a:t>τ</a:t>
            </a:r>
            <a:r>
              <a:rPr lang="pt-BR" sz="2000" dirty="0">
                <a:latin typeface="American Typewriter"/>
              </a:rPr>
              <a:t>, de </a:t>
            </a:r>
            <a:r>
              <a:rPr lang="pt-BR" sz="2000" dirty="0" err="1">
                <a:latin typeface="American Typewriter"/>
              </a:rPr>
              <a:t>κ</a:t>
            </a:r>
            <a:r>
              <a:rPr lang="pt-BR" sz="2000" dirty="0">
                <a:latin typeface="American Typewriter"/>
              </a:rPr>
              <a:t> et </a:t>
            </a:r>
            <a:r>
              <a:rPr lang="pt-BR" sz="2000" dirty="0" err="1">
                <a:latin typeface="American Typewriter"/>
              </a:rPr>
              <a:t>des</a:t>
            </a:r>
            <a:r>
              <a:rPr lang="pt-BR" sz="2000" dirty="0">
                <a:latin typeface="American Typewriter"/>
              </a:rPr>
              <a:t> </a:t>
            </a:r>
            <a:r>
              <a:rPr lang="pt-BR" sz="2000" dirty="0" err="1">
                <a:latin typeface="American Typewriter"/>
              </a:rPr>
              <a:t>concentrations</a:t>
            </a:r>
            <a:r>
              <a:rPr lang="pt-BR" sz="2000" dirty="0">
                <a:latin typeface="American Typewriter"/>
              </a:rPr>
              <a:t> (</a:t>
            </a:r>
            <a:r>
              <a:rPr lang="pt-BR" sz="2000" dirty="0" err="1">
                <a:latin typeface="American Typewriter"/>
              </a:rPr>
              <a:t>thèse</a:t>
            </a:r>
            <a:r>
              <a:rPr lang="pt-BR" sz="2000" dirty="0">
                <a:latin typeface="American Typewriter"/>
              </a:rPr>
              <a:t> </a:t>
            </a:r>
            <a:r>
              <a:rPr lang="pt-BR" sz="2000" dirty="0" err="1">
                <a:latin typeface="American Typewriter"/>
              </a:rPr>
              <a:t>Yann</a:t>
            </a:r>
            <a:r>
              <a:rPr lang="pt-BR" sz="2000" dirty="0">
                <a:latin typeface="American Typewriter"/>
              </a:rPr>
              <a:t> </a:t>
            </a:r>
            <a:r>
              <a:rPr lang="pt-BR" sz="2000" dirty="0" err="1">
                <a:latin typeface="American Typewriter"/>
              </a:rPr>
              <a:t>Guyot</a:t>
            </a:r>
            <a:r>
              <a:rPr lang="pt-BR" sz="2000" dirty="0">
                <a:latin typeface="American Typewriter"/>
              </a:rPr>
              <a:t>):</a:t>
            </a:r>
            <a:r>
              <a:rPr lang="fr-FR" sz="2000" dirty="0">
                <a:latin typeface="American Typewriter"/>
              </a:rPr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072EA8-25CA-7849-9A55-8BF48288792E}"/>
              </a:ext>
            </a:extLst>
          </p:cNvPr>
          <p:cNvSpPr txBox="1"/>
          <p:nvPr/>
        </p:nvSpPr>
        <p:spPr>
          <a:xfrm>
            <a:off x="784316" y="4230372"/>
            <a:ext cx="10805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merican Typewriter" panose="02090604020004020304" pitchFamily="18" charset="77"/>
              </a:rPr>
              <a:t>On peut alors calculer la vitesse de front </a:t>
            </a:r>
            <a:r>
              <a:rPr lang="fr-FR" sz="2000" dirty="0" err="1">
                <a:latin typeface="American Typewriter" panose="02090604020004020304" pitchFamily="18" charset="77"/>
              </a:rPr>
              <a:t>V</a:t>
            </a:r>
            <a:r>
              <a:rPr lang="fr-FR" sz="2000" baseline="-25000" dirty="0" err="1">
                <a:latin typeface="American Typewriter" panose="02090604020004020304" pitchFamily="18" charset="77"/>
              </a:rPr>
              <a:t>g</a:t>
            </a:r>
            <a:r>
              <a:rPr lang="fr-FR" sz="2000" baseline="-25000" dirty="0">
                <a:latin typeface="American Typewriter" panose="02090604020004020304" pitchFamily="18" charset="77"/>
              </a:rPr>
              <a:t> </a:t>
            </a:r>
            <a:r>
              <a:rPr lang="fr-FR" sz="2000" dirty="0">
                <a:latin typeface="American Typewriter" panose="02090604020004020304" pitchFamily="18" charset="77"/>
              </a:rPr>
              <a:t>, </a:t>
            </a: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r>
              <a:rPr lang="fr-FR" sz="2000" dirty="0">
                <a:latin typeface="American Typewriter" panose="02090604020004020304" pitchFamily="18" charset="77"/>
              </a:rPr>
              <a:t>Puis écrire la fonction donnant l’évolution du rayon effectif du canal en fonction du temps :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fr-FR" sz="2000" dirty="0">
                <a:latin typeface="American Typewriter" panose="02090604020004020304" pitchFamily="18" charset="77"/>
              </a:rPr>
              <a:t>Sans considérer le réservoir, mais à alimentation constante en O</a:t>
            </a:r>
            <a:r>
              <a:rPr lang="fr-FR" sz="2000" baseline="-25000" dirty="0">
                <a:latin typeface="American Typewriter" panose="02090604020004020304" pitchFamily="18" charset="77"/>
              </a:rPr>
              <a:t>2</a:t>
            </a:r>
            <a:r>
              <a:rPr lang="fr-FR" sz="2000" dirty="0">
                <a:latin typeface="American Typewriter" panose="02090604020004020304" pitchFamily="18" charset="77"/>
              </a:rPr>
              <a:t> et glucose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fr-FR" sz="2000" dirty="0">
                <a:latin typeface="American Typewriter" panose="02090604020004020304" pitchFamily="18" charset="77"/>
              </a:rPr>
              <a:t>En considérant le réservoir, donc avec diminution de la concentration de glucose</a:t>
            </a:r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9F685BEC-C079-004A-A6A8-38C2FB6C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5253" y="1864911"/>
            <a:ext cx="4062122" cy="191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E9BFE49A-9CA2-2749-A9F5-0C4053EF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5689" y="1741188"/>
            <a:ext cx="1899811" cy="204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078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Image 20" descr="MicrosoftTeams-image.png">
            <a:extLst>
              <a:ext uri="{FF2B5EF4-FFF2-40B4-BE49-F238E27FC236}">
                <a16:creationId xmlns:a16="http://schemas.microsoft.com/office/drawing/2014/main" id="{CF55C148-684E-DC41-9CCB-D16CEBCB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7" y="768880"/>
            <a:ext cx="6697401" cy="51776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AEFF03C-4301-A844-A29F-6C751CF41EFF}"/>
                  </a:ext>
                </a:extLst>
              </p:cNvPr>
              <p:cNvSpPr txBox="1"/>
              <p:nvPr/>
            </p:nvSpPr>
            <p:spPr>
              <a:xfrm>
                <a:off x="7290533" y="1159173"/>
                <a:ext cx="436535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American Typewriter"/>
                  </a:rPr>
                  <a:t>Observations : </a:t>
                </a:r>
              </a:p>
              <a:p>
                <a:endParaRPr lang="fr-FR" dirty="0">
                  <a:latin typeface="American Typewriter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fr-FR" dirty="0">
                    <a:latin typeface="American Typewriter"/>
                  </a:rPr>
                  <a:t> Palier à partir d’un rayon limite:</a:t>
                </a:r>
              </a:p>
              <a:p>
                <a:pPr>
                  <a:buFont typeface="Wingdings"/>
                  <a:buChar char="à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r>
                  <a:rPr lang="fr-FR" dirty="0">
                    <a:latin typeface="American Typewriter"/>
                    <a:sym typeface="Wingdings" pitchFamily="2" charset="2"/>
                  </a:rPr>
                  <a:t>Effets de la contrainte </a:t>
                </a:r>
                <a:r>
                  <a:rPr lang="pt-BR" dirty="0">
                    <a:latin typeface="American Typewriter"/>
                  </a:rPr>
                  <a:t>τ</a:t>
                </a:r>
                <a:r>
                  <a:rPr lang="fr-FR" dirty="0">
                    <a:latin typeface="American Typewriter"/>
                    <a:sym typeface="Wingdings" pitchFamily="2" charset="2"/>
                  </a:rPr>
                  <a:t> </a:t>
                </a:r>
              </a:p>
              <a:p>
                <a:pPr>
                  <a:buFont typeface="Wingdings"/>
                  <a:buChar char="à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pPr>
                  <a:buFont typeface="Wingdings"/>
                  <a:buChar char="à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pPr>
                  <a:buFont typeface="Wingdings"/>
                  <a:buChar char="à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pPr>
                  <a:buFont typeface="Wingdings"/>
                  <a:buChar char="à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r>
                  <a:rPr lang="fr-FR" dirty="0">
                    <a:latin typeface="American Typewriter"/>
                    <a:sym typeface="Wingdings" pitchFamily="2" charset="2"/>
                  </a:rPr>
                  <a:t>Valeur à partir de laquelle f(</a:t>
                </a:r>
                <a:r>
                  <a:rPr lang="pt-BR" dirty="0">
                    <a:latin typeface="American Typewriter"/>
                  </a:rPr>
                  <a:t>τ</a:t>
                </a:r>
                <a:r>
                  <a:rPr lang="fr-FR" dirty="0">
                    <a:latin typeface="American Typewriter"/>
                    <a:sym typeface="Wingdings" pitchFamily="2" charset="2"/>
                  </a:rPr>
                  <a:t> )=0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dirty="0">
                  <a:latin typeface="American Typewriter"/>
                  <a:sym typeface="Wingdings" pitchFamily="2" charset="2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fr-FR" dirty="0">
                    <a:latin typeface="American Typewriter"/>
                    <a:sym typeface="Wingdings" pitchFamily="2" charset="2"/>
                  </a:rPr>
                  <a:t>Pourcentage d’occupation cellulaire limitée à </a:t>
                </a:r>
                <a:r>
                  <a:rPr lang="fr-FR" b="1" dirty="0">
                    <a:latin typeface="American Typewriter"/>
                    <a:sym typeface="Wingdings" pitchFamily="2" charset="2"/>
                  </a:rPr>
                  <a:t>7,4% 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b="1" dirty="0">
                  <a:latin typeface="American Typewriter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>
                    <a:latin typeface="American Typewriter"/>
                    <a:sym typeface="Wingdings" pitchFamily="2" charset="2"/>
                  </a:rPr>
                  <a:t> Nécessité d’optimisation</a:t>
                </a:r>
              </a:p>
              <a:p>
                <a:endParaRPr lang="fr-FR" dirty="0">
                  <a:sym typeface="Wingdings" pitchFamily="2" charset="2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AEFF03C-4301-A844-A29F-6C751CF41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3" y="1159173"/>
                <a:ext cx="4365353" cy="5078313"/>
              </a:xfrm>
              <a:prstGeom prst="rect">
                <a:avLst/>
              </a:prstGeom>
              <a:blipFill>
                <a:blip r:embed="rId3"/>
                <a:stretch>
                  <a:fillRect l="-1163" t="-4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">
            <a:extLst>
              <a:ext uri="{FF2B5EF4-FFF2-40B4-BE49-F238E27FC236}">
                <a16:creationId xmlns:a16="http://schemas.microsoft.com/office/drawing/2014/main" id="{C5DFCEB1-3865-6747-A795-1FDDD971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25926" y="2603848"/>
            <a:ext cx="1210630" cy="499229"/>
          </a:xfrm>
          <a:prstGeom prst="rect">
            <a:avLst/>
          </a:prstGeom>
          <a:noFill/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8570FA84-6E4F-B946-B04E-BE88EF42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25926" y="3354249"/>
            <a:ext cx="1364486" cy="218317"/>
          </a:xfrm>
          <a:prstGeom prst="rect">
            <a:avLst/>
          </a:prstGeom>
          <a:noFill/>
        </p:spPr>
      </p:pic>
      <p:sp>
        <p:nvSpPr>
          <p:cNvPr id="25" name="Rectangle à coins arrondis 25">
            <a:extLst>
              <a:ext uri="{FF2B5EF4-FFF2-40B4-BE49-F238E27FC236}">
                <a16:creationId xmlns:a16="http://schemas.microsoft.com/office/drawing/2014/main" id="{44C76454-B2C5-034D-BEDC-D939C24D72B9}"/>
              </a:ext>
            </a:extLst>
          </p:cNvPr>
          <p:cNvSpPr/>
          <p:nvPr/>
        </p:nvSpPr>
        <p:spPr>
          <a:xfrm>
            <a:off x="6576266" y="1159173"/>
            <a:ext cx="4897615" cy="4649111"/>
          </a:xfrm>
          <a:prstGeom prst="roundRect">
            <a:avLst/>
          </a:prstGeom>
          <a:solidFill>
            <a:srgbClr val="FF797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7473A40-BF80-FC4E-93B9-8C5C9B42BEC5}"/>
              </a:ext>
            </a:extLst>
          </p:cNvPr>
          <p:cNvSpPr txBox="1"/>
          <p:nvPr/>
        </p:nvSpPr>
        <p:spPr>
          <a:xfrm>
            <a:off x="628650" y="5914321"/>
            <a:ext cx="58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American Typewriter" panose="02090604020004020304" pitchFamily="18" charset="77"/>
              </a:rPr>
              <a:t>Evolution du pourcentage d’occupation cellulaire et du rayon effectif en fonction du temps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5569A8-EEAC-A54E-8095-D35853C96F7A}"/>
              </a:ext>
            </a:extLst>
          </p:cNvPr>
          <p:cNvSpPr txBox="1"/>
          <p:nvPr/>
        </p:nvSpPr>
        <p:spPr>
          <a:xfrm>
            <a:off x="497799" y="343833"/>
            <a:ext cx="81632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American Typewriter"/>
              </a:rPr>
              <a:t>Résultats du premier modèle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43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DD50BB8-F7A3-A746-89A6-69C61F6AE7FC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Résultats du premier modèle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1CC3BF-B120-DC48-8DFC-F84AC6D08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7464726-1F16-224B-A931-12B48D3D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7" name="Rectangle à coins arrondis 25">
            <a:extLst>
              <a:ext uri="{FF2B5EF4-FFF2-40B4-BE49-F238E27FC236}">
                <a16:creationId xmlns:a16="http://schemas.microsoft.com/office/drawing/2014/main" id="{4E1761C2-B23D-7042-BCF9-682B3FE30543}"/>
              </a:ext>
            </a:extLst>
          </p:cNvPr>
          <p:cNvSpPr/>
          <p:nvPr/>
        </p:nvSpPr>
        <p:spPr>
          <a:xfrm>
            <a:off x="766112" y="5680892"/>
            <a:ext cx="10928089" cy="793120"/>
          </a:xfrm>
          <a:prstGeom prst="roundRect">
            <a:avLst/>
          </a:prstGeom>
          <a:solidFill>
            <a:srgbClr val="FF797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rapport_volume_en_fonction_du_rapport_débit.png">
            <a:extLst>
              <a:ext uri="{FF2B5EF4-FFF2-40B4-BE49-F238E27FC236}">
                <a16:creationId xmlns:a16="http://schemas.microsoft.com/office/drawing/2014/main" id="{71A022F7-9290-F845-BAAF-3FBC9AB0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7" y="1057290"/>
            <a:ext cx="4831410" cy="3623557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C033F55B-CDD2-BE45-80EA-1CD6DC27F7C0}"/>
              </a:ext>
            </a:extLst>
          </p:cNvPr>
          <p:cNvSpPr/>
          <p:nvPr/>
        </p:nvSpPr>
        <p:spPr>
          <a:xfrm>
            <a:off x="982639" y="2388358"/>
            <a:ext cx="311091" cy="341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MicrosoftTeams-image (1).png">
            <a:extLst>
              <a:ext uri="{FF2B5EF4-FFF2-40B4-BE49-F238E27FC236}">
                <a16:creationId xmlns:a16="http://schemas.microsoft.com/office/drawing/2014/main" id="{A0CD9494-D223-DA47-ABC0-7E9E8D43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85" y="1057290"/>
            <a:ext cx="7224215" cy="3787696"/>
          </a:xfrm>
          <a:prstGeom prst="rect">
            <a:avLst/>
          </a:prstGeom>
        </p:spPr>
      </p:pic>
      <p:sp>
        <p:nvSpPr>
          <p:cNvPr id="23" name="Flèche droite 21">
            <a:extLst>
              <a:ext uri="{FF2B5EF4-FFF2-40B4-BE49-F238E27FC236}">
                <a16:creationId xmlns:a16="http://schemas.microsoft.com/office/drawing/2014/main" id="{C5C2B075-CA16-2944-ACAD-6E339DFD956A}"/>
              </a:ext>
            </a:extLst>
          </p:cNvPr>
          <p:cNvSpPr/>
          <p:nvPr/>
        </p:nvSpPr>
        <p:spPr>
          <a:xfrm>
            <a:off x="4967785" y="2729552"/>
            <a:ext cx="436728" cy="2729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4F1619F-6235-A243-8A4E-C4399466CEED}"/>
              </a:ext>
            </a:extLst>
          </p:cNvPr>
          <p:cNvSpPr txBox="1"/>
          <p:nvPr/>
        </p:nvSpPr>
        <p:spPr>
          <a:xfrm>
            <a:off x="3545773" y="4802492"/>
            <a:ext cx="525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Evolution du pourcentage d’occupation cellulaire en fonction du rapport des débits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DE3180E-F83F-194A-AAF9-1807463A900F}"/>
              </a:ext>
            </a:extLst>
          </p:cNvPr>
          <p:cNvSpPr txBox="1"/>
          <p:nvPr/>
        </p:nvSpPr>
        <p:spPr>
          <a:xfrm>
            <a:off x="982639" y="5773003"/>
            <a:ext cx="10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On trouve un débit optimal pour la croissance des cellules au bout de 21 jours : </a:t>
            </a:r>
            <a:r>
              <a:rPr lang="fr-FR" b="1" dirty="0">
                <a:latin typeface="American Typewriter"/>
              </a:rPr>
              <a:t>q = 1,33.10</a:t>
            </a:r>
            <a:r>
              <a:rPr lang="fr-FR" b="1" baseline="30000" dirty="0">
                <a:latin typeface="American Typewriter"/>
              </a:rPr>
              <a:t>-11</a:t>
            </a:r>
            <a:r>
              <a:rPr lang="fr-FR" b="1" dirty="0">
                <a:latin typeface="American Typewriter"/>
              </a:rPr>
              <a:t> m</a:t>
            </a:r>
            <a:r>
              <a:rPr lang="fr-FR" b="1" baseline="30000" dirty="0">
                <a:latin typeface="American Typewriter"/>
              </a:rPr>
              <a:t>3</a:t>
            </a:r>
            <a:r>
              <a:rPr lang="fr-FR" b="1" dirty="0">
                <a:latin typeface="American Typewriter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314977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53B1FE-AEE5-2B4C-B03F-C8713E636CA7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Adaptation au débit optimal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324E12-CC4D-9246-895A-C34A35D75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B6DFFE5-BB44-2944-8072-D0783099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01F1451-6594-7D43-8453-89D17D6A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" name="Image 16" descr="MicrosoftTeams-image (3).png">
            <a:extLst>
              <a:ext uri="{FF2B5EF4-FFF2-40B4-BE49-F238E27FC236}">
                <a16:creationId xmlns:a16="http://schemas.microsoft.com/office/drawing/2014/main" id="{87222162-7BDE-7247-8694-5BFF71D3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46"/>
            <a:ext cx="8382532" cy="498294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8521FD6-A450-7F4F-AD3E-D47DCBC8BF1E}"/>
              </a:ext>
            </a:extLst>
          </p:cNvPr>
          <p:cNvSpPr txBox="1"/>
          <p:nvPr/>
        </p:nvSpPr>
        <p:spPr>
          <a:xfrm>
            <a:off x="507030" y="5900679"/>
            <a:ext cx="728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American Typewriter"/>
              </a:rPr>
              <a:t>Evolution du pourcentage d’occupation et de la concentration en oxygène en sortie d’un pore en fonction du débit au bout de 12j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106ADAD-DCB1-6C44-95C7-0B42E060D42A}"/>
              </a:ext>
            </a:extLst>
          </p:cNvPr>
          <p:cNvCxnSpPr/>
          <p:nvPr/>
        </p:nvCxnSpPr>
        <p:spPr>
          <a:xfrm rot="5400000">
            <a:off x="360101" y="3526382"/>
            <a:ext cx="378197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84AAE0-01F4-CF46-9421-09E450805940}"/>
              </a:ext>
            </a:extLst>
          </p:cNvPr>
          <p:cNvCxnSpPr/>
          <p:nvPr/>
        </p:nvCxnSpPr>
        <p:spPr>
          <a:xfrm rot="10800000" flipV="1">
            <a:off x="937298" y="5044726"/>
            <a:ext cx="1312994" cy="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E766C1B-81D8-084F-8DB3-DCF9670015AB}"/>
              </a:ext>
            </a:extLst>
          </p:cNvPr>
          <p:cNvSpPr txBox="1"/>
          <p:nvPr/>
        </p:nvSpPr>
        <p:spPr>
          <a:xfrm>
            <a:off x="1577495" y="1228299"/>
            <a:ext cx="212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American Typewriter"/>
              </a:rPr>
              <a:t>%occupation max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2594CDF-FF90-9B42-802A-43183F64B258}"/>
              </a:ext>
            </a:extLst>
          </p:cNvPr>
          <p:cNvSpPr txBox="1"/>
          <p:nvPr/>
        </p:nvSpPr>
        <p:spPr>
          <a:xfrm>
            <a:off x="2251881" y="4890838"/>
            <a:ext cx="195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American Typewriter"/>
              </a:rPr>
              <a:t>CO2= Ko*15.16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894624-3A05-174E-97C9-088A2FF5AC6C}"/>
              </a:ext>
            </a:extLst>
          </p:cNvPr>
          <p:cNvSpPr txBox="1"/>
          <p:nvPr/>
        </p:nvSpPr>
        <p:spPr>
          <a:xfrm>
            <a:off x="8164168" y="1597631"/>
            <a:ext cx="33116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Remarques importantes: 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Pour le débit optimal qui donne le pourcentage d’occupation max au bout de 12j, Co2/Ko &gt;1, donc les cellules ne sont </a:t>
            </a:r>
            <a:r>
              <a:rPr lang="fr-FR" b="1" dirty="0">
                <a:latin typeface="American Typewriter"/>
              </a:rPr>
              <a:t>pas en hypoxie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Au début , les pourcentages d’occupation sont faibles : les temps de passage sont long et tout l’oxygène est consommé en amont de la sortie du tube.</a:t>
            </a:r>
          </a:p>
        </p:txBody>
      </p:sp>
      <p:sp>
        <p:nvSpPr>
          <p:cNvPr id="24" name="Rectangle à coins arrondis 41">
            <a:extLst>
              <a:ext uri="{FF2B5EF4-FFF2-40B4-BE49-F238E27FC236}">
                <a16:creationId xmlns:a16="http://schemas.microsoft.com/office/drawing/2014/main" id="{9F699FCB-9788-4D49-81F3-2759C36CB603}"/>
              </a:ext>
            </a:extLst>
          </p:cNvPr>
          <p:cNvSpPr/>
          <p:nvPr/>
        </p:nvSpPr>
        <p:spPr>
          <a:xfrm>
            <a:off x="7945804" y="1260794"/>
            <a:ext cx="3530033" cy="4963021"/>
          </a:xfrm>
          <a:prstGeom prst="roundRect">
            <a:avLst/>
          </a:prstGeom>
          <a:solidFill>
            <a:srgbClr val="FF79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85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72156B-C504-5244-9107-31A07B5543B7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Adaptation au débit optimal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F43866D-22E6-8043-8A3C-DE469A62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C5EB21E-EF82-5F42-AEF6-5E366A475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7" name="Rectangle à coins arrondis 25">
            <a:extLst>
              <a:ext uri="{FF2B5EF4-FFF2-40B4-BE49-F238E27FC236}">
                <a16:creationId xmlns:a16="http://schemas.microsoft.com/office/drawing/2014/main" id="{F987C7CF-FA14-E044-B634-C1185599C2F6}"/>
              </a:ext>
            </a:extLst>
          </p:cNvPr>
          <p:cNvSpPr/>
          <p:nvPr/>
        </p:nvSpPr>
        <p:spPr>
          <a:xfrm>
            <a:off x="8209912" y="1064525"/>
            <a:ext cx="3484289" cy="5230750"/>
          </a:xfrm>
          <a:prstGeom prst="roundRect">
            <a:avLst/>
          </a:prstGeom>
          <a:solidFill>
            <a:srgbClr val="FF797E">
              <a:alpha val="249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6A91510-834C-384E-975B-C0B6D13930B1}"/>
              </a:ext>
            </a:extLst>
          </p:cNvPr>
          <p:cNvSpPr txBox="1"/>
          <p:nvPr/>
        </p:nvSpPr>
        <p:spPr>
          <a:xfrm>
            <a:off x="757980" y="4988390"/>
            <a:ext cx="630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American Typewriter"/>
              </a:rPr>
              <a:t>Evolution au cours du temps de :   </a:t>
            </a:r>
          </a:p>
        </p:txBody>
      </p:sp>
      <p:pic>
        <p:nvPicPr>
          <p:cNvPr id="21" name="Image 20" descr="MicrosoftTeams-image (2).png">
            <a:extLst>
              <a:ext uri="{FF2B5EF4-FFF2-40B4-BE49-F238E27FC236}">
                <a16:creationId xmlns:a16="http://schemas.microsoft.com/office/drawing/2014/main" id="{1A1AFE63-BF42-7D41-99C0-A169CD22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77"/>
            <a:ext cx="8209912" cy="4322149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1CA26C55-BBA4-B54C-90FB-72D549443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A6A026-D40C-A146-9566-594C703F7E21}"/>
              </a:ext>
            </a:extLst>
          </p:cNvPr>
          <p:cNvSpPr txBox="1"/>
          <p:nvPr/>
        </p:nvSpPr>
        <p:spPr>
          <a:xfrm>
            <a:off x="8252050" y="1397572"/>
            <a:ext cx="3442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Evolution du rayon </a:t>
            </a:r>
            <a:r>
              <a:rPr lang="fr-FR" b="1" dirty="0">
                <a:latin typeface="American Typewriter"/>
              </a:rPr>
              <a:t>quasi linéaire </a:t>
            </a:r>
            <a:r>
              <a:rPr lang="fr-FR" dirty="0">
                <a:latin typeface="American Typewriter"/>
              </a:rPr>
              <a:t>pour des temps cours : caractéristique de la croissance cellulaire après confluence sans carences en O</a:t>
            </a:r>
            <a:r>
              <a:rPr lang="fr-FR" baseline="-25000" dirty="0">
                <a:latin typeface="American Typewriter"/>
              </a:rPr>
              <a:t>2</a:t>
            </a:r>
            <a:r>
              <a:rPr lang="fr-FR" dirty="0">
                <a:latin typeface="American Typewriter"/>
              </a:rPr>
              <a:t> et glucose.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500C216-7BB3-DE40-9F4A-4E2C17E244ED}"/>
              </a:ext>
            </a:extLst>
          </p:cNvPr>
          <p:cNvSpPr txBox="1"/>
          <p:nvPr/>
        </p:nvSpPr>
        <p:spPr>
          <a:xfrm>
            <a:off x="8209912" y="3084394"/>
            <a:ext cx="3253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obtient une fraction tissulaire de </a:t>
            </a:r>
            <a:r>
              <a:rPr lang="fr-FR" b="1" dirty="0"/>
              <a:t>47,2%</a:t>
            </a:r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0D613C0-7A5D-1043-ADC7-9F3B02CED11F}"/>
              </a:ext>
            </a:extLst>
          </p:cNvPr>
          <p:cNvSpPr txBox="1"/>
          <p:nvPr/>
        </p:nvSpPr>
        <p:spPr>
          <a:xfrm>
            <a:off x="8252050" y="4075229"/>
            <a:ext cx="325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Réapprovisionnement en Glucose pour avoir </a:t>
            </a:r>
            <a:r>
              <a:rPr lang="fr-FR" b="1" dirty="0">
                <a:latin typeface="American Typewriter"/>
              </a:rPr>
              <a:t>Cg &gt;&gt;Ko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54F4DBA-BB57-2A4F-8CE8-BA58B24F5EAD}"/>
              </a:ext>
            </a:extLst>
          </p:cNvPr>
          <p:cNvSpPr txBox="1"/>
          <p:nvPr/>
        </p:nvSpPr>
        <p:spPr>
          <a:xfrm>
            <a:off x="8209912" y="5247601"/>
            <a:ext cx="344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Plafonnement du rayon, donc de la scission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C8F452-C886-DE41-A719-7AD1C8615E2F}"/>
              </a:ext>
            </a:extLst>
          </p:cNvPr>
          <p:cNvGrpSpPr/>
          <p:nvPr/>
        </p:nvGrpSpPr>
        <p:grpSpPr>
          <a:xfrm>
            <a:off x="537663" y="5359135"/>
            <a:ext cx="372339" cy="369332"/>
            <a:chOff x="4956899" y="5247601"/>
            <a:chExt cx="372339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86DBB1-856E-2F49-8385-0B14CDAFB972}"/>
                </a:ext>
              </a:extLst>
            </p:cNvPr>
            <p:cNvSpPr/>
            <p:nvPr/>
          </p:nvSpPr>
          <p:spPr>
            <a:xfrm>
              <a:off x="4956899" y="5247601"/>
              <a:ext cx="37233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681ADB58-C2FD-504E-96CA-F2DBF042AC83}"/>
                    </a:ext>
                  </a:extLst>
                </p14:cNvPr>
                <p14:cNvContentPartPr/>
                <p14:nvPr/>
              </p14:nvContentPartPr>
              <p14:xfrm>
                <a:off x="5049022" y="5346337"/>
                <a:ext cx="360" cy="36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681ADB58-C2FD-504E-96CA-F2DBF042AC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13022" y="531033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02F7B26-6BB7-A245-A7C9-4B4393160601}"/>
              </a:ext>
            </a:extLst>
          </p:cNvPr>
          <p:cNvGrpSpPr/>
          <p:nvPr/>
        </p:nvGrpSpPr>
        <p:grpSpPr>
          <a:xfrm>
            <a:off x="4478558" y="5364582"/>
            <a:ext cx="372339" cy="369332"/>
            <a:chOff x="4882862" y="5950757"/>
            <a:chExt cx="372339" cy="3693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1F46B0-639D-D847-9AFA-5A3F65734432}"/>
                </a:ext>
              </a:extLst>
            </p:cNvPr>
            <p:cNvSpPr/>
            <p:nvPr/>
          </p:nvSpPr>
          <p:spPr>
            <a:xfrm>
              <a:off x="4882862" y="5950757"/>
              <a:ext cx="37233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D1355646-FF6C-5A46-90D7-1EE0EAB44D77}"/>
                    </a:ext>
                  </a:extLst>
                </p14:cNvPr>
                <p14:cNvContentPartPr/>
                <p14:nvPr/>
              </p14:nvContentPartPr>
              <p14:xfrm>
                <a:off x="5158462" y="6045097"/>
                <a:ext cx="360" cy="360"/>
              </p14:xfrm>
            </p:contentPart>
          </mc:Choice>
          <mc:Fallback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D1355646-FF6C-5A46-90D7-1EE0EAB44D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2462" y="60094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EF5323D-898D-3546-AAB8-8942052ACD68}"/>
              </a:ext>
            </a:extLst>
          </p:cNvPr>
          <p:cNvGrpSpPr/>
          <p:nvPr/>
        </p:nvGrpSpPr>
        <p:grpSpPr>
          <a:xfrm>
            <a:off x="542661" y="5894608"/>
            <a:ext cx="372339" cy="369332"/>
            <a:chOff x="6270524" y="5407252"/>
            <a:chExt cx="372339" cy="3693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179D4C-1A5B-E141-9320-C0614D7879EF}"/>
                </a:ext>
              </a:extLst>
            </p:cNvPr>
            <p:cNvSpPr/>
            <p:nvPr/>
          </p:nvSpPr>
          <p:spPr>
            <a:xfrm>
              <a:off x="6270524" y="5407252"/>
              <a:ext cx="37233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B9CF8B28-C9E3-9A4B-87B6-07B084E7CBCF}"/>
                    </a:ext>
                  </a:extLst>
                </p14:cNvPr>
                <p14:cNvContentPartPr/>
                <p14:nvPr/>
              </p14:nvContentPartPr>
              <p14:xfrm>
                <a:off x="6379942" y="5678257"/>
                <a:ext cx="360" cy="36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B9CF8B28-C9E3-9A4B-87B6-07B084E7CB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3942" y="564261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E2ED779-54D2-474E-98B9-62CC6D3A5852}"/>
              </a:ext>
            </a:extLst>
          </p:cNvPr>
          <p:cNvGrpSpPr/>
          <p:nvPr/>
        </p:nvGrpSpPr>
        <p:grpSpPr>
          <a:xfrm>
            <a:off x="4478557" y="5894608"/>
            <a:ext cx="372339" cy="369332"/>
            <a:chOff x="6314904" y="6081371"/>
            <a:chExt cx="372339" cy="369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1C7F97-17C5-AF46-9459-1CBCFE060CCC}"/>
                </a:ext>
              </a:extLst>
            </p:cNvPr>
            <p:cNvSpPr/>
            <p:nvPr/>
          </p:nvSpPr>
          <p:spPr>
            <a:xfrm>
              <a:off x="6314904" y="6081371"/>
              <a:ext cx="37233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4AC58A08-60D8-0445-AF7F-915FF1C6B6AC}"/>
                    </a:ext>
                  </a:extLst>
                </p14:cNvPr>
                <p14:cNvContentPartPr/>
                <p14:nvPr/>
              </p14:nvContentPartPr>
              <p14:xfrm>
                <a:off x="6590505" y="6375963"/>
                <a:ext cx="360" cy="360"/>
              </p14:xfrm>
            </p:contentPart>
          </mc:Choice>
          <mc:Fallback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4AC58A08-60D8-0445-AF7F-915FF1C6B6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54865" y="63399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F9379A00-425E-5C47-A610-405E7EC08F2F}"/>
              </a:ext>
            </a:extLst>
          </p:cNvPr>
          <p:cNvSpPr txBox="1"/>
          <p:nvPr/>
        </p:nvSpPr>
        <p:spPr>
          <a:xfrm>
            <a:off x="1002125" y="5409160"/>
            <a:ext cx="29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American Typewriter" panose="02090604020004020304" pitchFamily="18" charset="77"/>
              </a:rPr>
              <a:t>Rayon effectif au milieu du canal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E06D9AA-4C8A-B443-8256-095FFFC67B36}"/>
              </a:ext>
            </a:extLst>
          </p:cNvPr>
          <p:cNvSpPr txBox="1"/>
          <p:nvPr/>
        </p:nvSpPr>
        <p:spPr>
          <a:xfrm>
            <a:off x="1002125" y="5925385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American Typewriter" panose="02090604020004020304" pitchFamily="18" charset="77"/>
              </a:rPr>
              <a:t>Scission au milieu du canal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03A0DD2-A733-964E-A382-6F21F1841FF9}"/>
              </a:ext>
            </a:extLst>
          </p:cNvPr>
          <p:cNvSpPr txBox="1"/>
          <p:nvPr/>
        </p:nvSpPr>
        <p:spPr>
          <a:xfrm>
            <a:off x="4942288" y="5358234"/>
            <a:ext cx="1773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American Typewriter" panose="02090604020004020304" pitchFamily="18" charset="77"/>
              </a:rPr>
              <a:t>Fraction tissulaire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5B6784E-C0FA-2446-90F6-EBC54A11C0CA}"/>
              </a:ext>
            </a:extLst>
          </p:cNvPr>
          <p:cNvSpPr txBox="1"/>
          <p:nvPr/>
        </p:nvSpPr>
        <p:spPr>
          <a:xfrm>
            <a:off x="4942393" y="5881423"/>
            <a:ext cx="2348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American Typewriter" panose="02090604020004020304" pitchFamily="18" charset="77"/>
              </a:rPr>
              <a:t>Concentration en glucose</a:t>
            </a:r>
          </a:p>
        </p:txBody>
      </p:sp>
    </p:spTree>
    <p:extLst>
      <p:ext uri="{BB962C8B-B14F-4D97-AF65-F5344CB8AC3E}">
        <p14:creationId xmlns:p14="http://schemas.microsoft.com/office/powerpoint/2010/main" val="32542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7D4996-34EB-468C-8B0B-E5659321A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3020D-5FCE-4D1B-AF6D-56709E6AA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966817" y="5280494"/>
            <a:ext cx="2982940" cy="1799371"/>
            <a:chOff x="10175676" y="5280494"/>
            <a:chExt cx="2982940" cy="179937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0EA980B-3AA9-4C6A-B183-9652EF887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175676" y="5597890"/>
              <a:ext cx="2982940" cy="1481975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584EDE-6CF9-4712-A6C5-ED6FD26D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46240" y="5280494"/>
              <a:ext cx="841505" cy="84150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3D1A0-87BA-4C90-9FC2-E7CDF7435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164465" y="1277712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3017A9-DE31-462F-8E54-B30A42531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545632" y="1243818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16E30A-0337-4CF9-A0DD-089FC1B23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401942" y="2533296"/>
            <a:ext cx="790058" cy="1590240"/>
            <a:chOff x="0" y="2533296"/>
            <a:chExt cx="790058" cy="159024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9293249-3F2B-4944-8D45-E9769D90B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400091" y="2933387"/>
              <a:ext cx="1590240" cy="790058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358D95-DEFB-46C9-B50F-83C39358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2406" y="2746750"/>
              <a:ext cx="445246" cy="445246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045F3-A7BE-864A-8765-49297EB481F1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Affinage du débit optimal</a:t>
            </a:r>
          </a:p>
        </p:txBody>
      </p:sp>
      <p:pic>
        <p:nvPicPr>
          <p:cNvPr id="15" name="Image 14" descr="Figure_1.png">
            <a:extLst>
              <a:ext uri="{FF2B5EF4-FFF2-40B4-BE49-F238E27FC236}">
                <a16:creationId xmlns:a16="http://schemas.microsoft.com/office/drawing/2014/main" id="{D7B88D5B-D7E5-4F4B-A81E-08D3D063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799" y="833357"/>
            <a:ext cx="7695900" cy="42113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002F33-3CD4-3748-A9E7-24D1911832AC}"/>
              </a:ext>
            </a:extLst>
          </p:cNvPr>
          <p:cNvSpPr txBox="1"/>
          <p:nvPr/>
        </p:nvSpPr>
        <p:spPr>
          <a:xfrm>
            <a:off x="1319841" y="4860059"/>
            <a:ext cx="50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Evolution de la vitesse de front en fonction du temps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CCACC3-6A9B-5540-BCD4-CCC9715AF798}"/>
              </a:ext>
            </a:extLst>
          </p:cNvPr>
          <p:cNvSpPr txBox="1"/>
          <p:nvPr/>
        </p:nvSpPr>
        <p:spPr>
          <a:xfrm>
            <a:off x="7519917" y="1628405"/>
            <a:ext cx="3548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Observations : 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Initialement, la vitesse de front est bien plus importante pour des débits supérieurs au débit optimal déterminé précédemment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Idée: 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on pourrait facilement modifier  les débits au cours du temps pour optimiser les temps de production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E0D9F25-C738-9443-9B03-3DFC7C5FE84A}"/>
              </a:ext>
            </a:extLst>
          </p:cNvPr>
          <p:cNvCxnSpPr/>
          <p:nvPr/>
        </p:nvCxnSpPr>
        <p:spPr>
          <a:xfrm rot="5400000">
            <a:off x="1801505" y="3739486"/>
            <a:ext cx="409433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à coins arrondis 22">
            <a:extLst>
              <a:ext uri="{FF2B5EF4-FFF2-40B4-BE49-F238E27FC236}">
                <a16:creationId xmlns:a16="http://schemas.microsoft.com/office/drawing/2014/main" id="{E35A970A-8021-C744-8CA1-EFE500C408C2}"/>
              </a:ext>
            </a:extLst>
          </p:cNvPr>
          <p:cNvSpPr/>
          <p:nvPr/>
        </p:nvSpPr>
        <p:spPr>
          <a:xfrm>
            <a:off x="7249098" y="1337768"/>
            <a:ext cx="3868792" cy="4790364"/>
          </a:xfrm>
          <a:prstGeom prst="roundRect">
            <a:avLst/>
          </a:prstGeom>
          <a:solidFill>
            <a:srgbClr val="FF79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75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ED5697-238A-3543-8112-BA53F6549618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Affinage du débit optimal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B94F638-3E2A-AC42-9EDE-8A6D3B35D513}"/>
              </a:ext>
            </a:extLst>
          </p:cNvPr>
          <p:cNvSpPr txBox="1"/>
          <p:nvPr/>
        </p:nvSpPr>
        <p:spPr>
          <a:xfrm>
            <a:off x="789193" y="5274115"/>
            <a:ext cx="626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Evolution de la vitesse de front et de la densité cellulaire en fonction du temps  pour le débit optimal et un débit variable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795795-2FA5-5F4A-A70D-439520D6002F}"/>
              </a:ext>
            </a:extLst>
          </p:cNvPr>
          <p:cNvSpPr txBox="1"/>
          <p:nvPr/>
        </p:nvSpPr>
        <p:spPr>
          <a:xfrm>
            <a:off x="8145783" y="1628405"/>
            <a:ext cx="3548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/>
              </a:rPr>
              <a:t>Observations : 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On atteint une densité cellulaire égale à celle atteinte avec le débit optimal précédent avec un </a:t>
            </a:r>
            <a:r>
              <a:rPr lang="fr-FR" b="1" dirty="0">
                <a:latin typeface="American Typewriter"/>
              </a:rPr>
              <a:t>gain de temps de 4 jours</a:t>
            </a:r>
            <a:r>
              <a:rPr lang="fr-FR" dirty="0">
                <a:latin typeface="American Typewriter"/>
              </a:rPr>
              <a:t> environ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Dans le pire des cas, la concentration en O</a:t>
            </a:r>
            <a:r>
              <a:rPr lang="fr-FR" baseline="-25000" dirty="0">
                <a:latin typeface="American Typewriter"/>
              </a:rPr>
              <a:t>2</a:t>
            </a:r>
            <a:r>
              <a:rPr lang="fr-FR" dirty="0">
                <a:latin typeface="American Typewriter"/>
              </a:rPr>
              <a:t> en sortie reste supérieure à </a:t>
            </a:r>
            <a:r>
              <a:rPr lang="fr-FR" b="1" dirty="0">
                <a:latin typeface="American Typewriter"/>
              </a:rPr>
              <a:t>6.5Ko </a:t>
            </a:r>
          </a:p>
          <a:p>
            <a:endParaRPr lang="fr-FR" dirty="0">
              <a:latin typeface="American Typewriter"/>
            </a:endParaRPr>
          </a:p>
          <a:p>
            <a:endParaRPr lang="fr-FR" dirty="0">
              <a:latin typeface="American Typewriter"/>
            </a:endParaRPr>
          </a:p>
        </p:txBody>
      </p:sp>
      <p:sp>
        <p:nvSpPr>
          <p:cNvPr id="15" name="Rectangle à coins arrondis 22">
            <a:extLst>
              <a:ext uri="{FF2B5EF4-FFF2-40B4-BE49-F238E27FC236}">
                <a16:creationId xmlns:a16="http://schemas.microsoft.com/office/drawing/2014/main" id="{6B55871D-68B2-AF4B-A7D9-6EFE1EFA0BD9}"/>
              </a:ext>
            </a:extLst>
          </p:cNvPr>
          <p:cNvSpPr/>
          <p:nvPr/>
        </p:nvSpPr>
        <p:spPr>
          <a:xfrm>
            <a:off x="7945565" y="1223222"/>
            <a:ext cx="3748636" cy="4255315"/>
          </a:xfrm>
          <a:prstGeom prst="roundRect">
            <a:avLst/>
          </a:prstGeom>
          <a:solidFill>
            <a:srgbClr val="FF797E">
              <a:alpha val="332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 descr="MicrosoftTeams-image (6).png">
            <a:extLst>
              <a:ext uri="{FF2B5EF4-FFF2-40B4-BE49-F238E27FC236}">
                <a16:creationId xmlns:a16="http://schemas.microsoft.com/office/drawing/2014/main" id="{D7D485F2-30E2-C447-8E9C-25FA8DC6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228"/>
            <a:ext cx="7842710" cy="42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4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58B3744-316D-8441-965F-5F0AC40FDB5F}"/>
              </a:ext>
            </a:extLst>
          </p:cNvPr>
          <p:cNvSpPr txBox="1"/>
          <p:nvPr/>
        </p:nvSpPr>
        <p:spPr>
          <a:xfrm>
            <a:off x="1275755" y="322541"/>
            <a:ext cx="6107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i="1" dirty="0">
                <a:latin typeface="American Typewriter" panose="02090604020004020304" pitchFamily="18" charset="77"/>
              </a:rPr>
              <a:t>Affinage du modèle des canaux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96B76E-DD9C-6A48-8855-3872463E6C7E}"/>
              </a:ext>
            </a:extLst>
          </p:cNvPr>
          <p:cNvSpPr txBox="1"/>
          <p:nvPr/>
        </p:nvSpPr>
        <p:spPr>
          <a:xfrm>
            <a:off x="790058" y="1357737"/>
            <a:ext cx="1031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merican Typewriter" panose="02090604020004020304" pitchFamily="18" charset="77"/>
              </a:rPr>
              <a:t>Idée : étudier l’influence de la diminution du rayon des canaux et augmentation du nombre de canaux =&gt; Même porosité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89FCCC-BB51-9745-A42A-991A922C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08" y="2239564"/>
            <a:ext cx="7263625" cy="41639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F6DAA43-60CE-8741-83A6-7020A3E5D47D}"/>
              </a:ext>
            </a:extLst>
          </p:cNvPr>
          <p:cNvSpPr txBox="1"/>
          <p:nvPr/>
        </p:nvSpPr>
        <p:spPr>
          <a:xfrm>
            <a:off x="9103643" y="3110003"/>
            <a:ext cx="2711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 panose="02090604020004020304" pitchFamily="18" charset="77"/>
              </a:rPr>
              <a:t>Si </a:t>
            </a:r>
            <a:r>
              <a:rPr lang="fr-FR" dirty="0">
                <a:solidFill>
                  <a:srgbClr val="FF0000"/>
                </a:solidFill>
                <a:latin typeface="American Typewriter" panose="02090604020004020304" pitchFamily="18" charset="77"/>
              </a:rPr>
              <a:t>densité cellulaire </a:t>
            </a:r>
            <a:r>
              <a:rPr lang="fr-FR" dirty="0">
                <a:latin typeface="American Typewriter" panose="02090604020004020304" pitchFamily="18" charset="77"/>
              </a:rPr>
              <a:t>recherchée, préférer </a:t>
            </a:r>
            <a:r>
              <a:rPr lang="fr-FR" b="1" dirty="0">
                <a:latin typeface="American Typewriter" panose="02090604020004020304" pitchFamily="18" charset="77"/>
              </a:rPr>
              <a:t>grand rayon</a:t>
            </a:r>
          </a:p>
          <a:p>
            <a:endParaRPr lang="fr-FR" dirty="0">
              <a:latin typeface="American Typewriter" panose="02090604020004020304" pitchFamily="18" charset="77"/>
            </a:endParaRPr>
          </a:p>
          <a:p>
            <a:r>
              <a:rPr lang="fr-FR" dirty="0">
                <a:latin typeface="American Typewriter" panose="02090604020004020304" pitchFamily="18" charset="77"/>
              </a:rPr>
              <a:t>Si </a:t>
            </a:r>
            <a:r>
              <a:rPr lang="fr-FR" dirty="0">
                <a:solidFill>
                  <a:srgbClr val="FF0000"/>
                </a:solidFill>
                <a:latin typeface="American Typewriter" panose="02090604020004020304" pitchFamily="18" charset="77"/>
              </a:rPr>
              <a:t>rapidité</a:t>
            </a:r>
            <a:r>
              <a:rPr lang="fr-FR" dirty="0">
                <a:latin typeface="American Typewriter" panose="02090604020004020304" pitchFamily="18" charset="77"/>
              </a:rPr>
              <a:t> recherchée, préférer </a:t>
            </a:r>
            <a:r>
              <a:rPr lang="fr-FR" b="1" dirty="0">
                <a:latin typeface="American Typewriter" panose="02090604020004020304" pitchFamily="18" charset="77"/>
              </a:rPr>
              <a:t>petit rayon </a:t>
            </a:r>
          </a:p>
        </p:txBody>
      </p:sp>
    </p:spTree>
    <p:extLst>
      <p:ext uri="{BB962C8B-B14F-4D97-AF65-F5344CB8AC3E}">
        <p14:creationId xmlns:p14="http://schemas.microsoft.com/office/powerpoint/2010/main" val="47873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6A1ECC-9884-024A-AA63-1B5551AA3F3A}"/>
              </a:ext>
            </a:extLst>
          </p:cNvPr>
          <p:cNvSpPr txBox="1"/>
          <p:nvPr/>
        </p:nvSpPr>
        <p:spPr>
          <a:xfrm>
            <a:off x="368387" y="245660"/>
            <a:ext cx="113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American Typewriter"/>
              </a:rPr>
              <a:t>Affinage du modèle des canaux</a:t>
            </a:r>
          </a:p>
        </p:txBody>
      </p:sp>
      <p:pic>
        <p:nvPicPr>
          <p:cNvPr id="11" name="Image 10" descr="Capture cylindres 2.PNG">
            <a:extLst>
              <a:ext uri="{FF2B5EF4-FFF2-40B4-BE49-F238E27FC236}">
                <a16:creationId xmlns:a16="http://schemas.microsoft.com/office/drawing/2014/main" id="{0877811A-CC41-204A-B63F-B000E278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84" y="1014540"/>
            <a:ext cx="6735115" cy="543953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8938C01-D28E-CB47-8FD7-4568C5B538DB}"/>
              </a:ext>
            </a:extLst>
          </p:cNvPr>
          <p:cNvSpPr txBox="1"/>
          <p:nvPr/>
        </p:nvSpPr>
        <p:spPr>
          <a:xfrm>
            <a:off x="6660073" y="1333958"/>
            <a:ext cx="418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 panose="02090604020004020304" pitchFamily="18" charset="77"/>
              </a:rPr>
              <a:t>Observations: </a:t>
            </a:r>
          </a:p>
          <a:p>
            <a:endParaRPr lang="fr-FR" dirty="0">
              <a:latin typeface="American Typewriter" panose="02090604020004020304" pitchFamily="18" charset="77"/>
            </a:endParaRPr>
          </a:p>
          <a:p>
            <a:r>
              <a:rPr lang="fr-FR" dirty="0">
                <a:latin typeface="American Typewriter" panose="02090604020004020304" pitchFamily="18" charset="77"/>
              </a:rPr>
              <a:t>Fonction de courbure qui évolue en 1/r et qui explique l’accélération de la vitesse pour de</a:t>
            </a:r>
            <a:r>
              <a:rPr lang="fr-FR" b="1" dirty="0">
                <a:latin typeface="American Typewriter" panose="02090604020004020304" pitchFamily="18" charset="77"/>
              </a:rPr>
              <a:t> petits rayons</a:t>
            </a:r>
            <a:r>
              <a:rPr lang="fr-FR" dirty="0">
                <a:latin typeface="American Typewriter" panose="02090604020004020304" pitchFamily="18" charset="77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177173-D2FB-C542-BE63-44D9E615E729}"/>
              </a:ext>
            </a:extLst>
          </p:cNvPr>
          <p:cNvSpPr txBox="1"/>
          <p:nvPr/>
        </p:nvSpPr>
        <p:spPr>
          <a:xfrm>
            <a:off x="6682346" y="3449648"/>
            <a:ext cx="4899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merican Typewriter"/>
              </a:rPr>
              <a:t>Affichage 3D </a:t>
            </a:r>
            <a:r>
              <a:rPr lang="fr-FR" dirty="0">
                <a:latin typeface="American Typewriter"/>
              </a:rPr>
              <a:t>des cylindres de rayon variant au cours du temps, pour une section de pore.</a:t>
            </a:r>
          </a:p>
          <a:p>
            <a:endParaRPr lang="fr-FR" dirty="0">
              <a:latin typeface="American Typewriter"/>
            </a:endParaRPr>
          </a:p>
          <a:p>
            <a:r>
              <a:rPr lang="fr-FR" dirty="0">
                <a:latin typeface="American Typewriter"/>
              </a:rPr>
              <a:t>=&gt; Voir animation</a:t>
            </a:r>
          </a:p>
        </p:txBody>
      </p:sp>
    </p:spTree>
    <p:extLst>
      <p:ext uri="{BB962C8B-B14F-4D97-AF65-F5344CB8AC3E}">
        <p14:creationId xmlns:p14="http://schemas.microsoft.com/office/powerpoint/2010/main" val="37341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45D378-254D-244C-A352-CE5C863C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969" y="779254"/>
            <a:ext cx="3962061" cy="683059"/>
          </a:xfrm>
        </p:spPr>
        <p:txBody>
          <a:bodyPr anchor="t">
            <a:normAutofit/>
          </a:bodyPr>
          <a:lstStyle/>
          <a:p>
            <a:pPr algn="ctr"/>
            <a:r>
              <a:rPr lang="fr-FR" sz="3600" dirty="0">
                <a:latin typeface="American Typewriter" panose="02090604020004020304" pitchFamily="18" charset="77"/>
              </a:rPr>
              <a:t>Mise en contexte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04B65A-4137-204C-A92F-A8ABC716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0" y="1816065"/>
            <a:ext cx="11101123" cy="4529176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American Typewriter" panose="02090604020004020304" pitchFamily="18" charset="77"/>
              </a:rPr>
              <a:t>Nécessité de substitut osseux dans certains cas (fracture importante, infection, cancer) où la régénération naturelle est insuffisante.</a:t>
            </a:r>
          </a:p>
          <a:p>
            <a:endParaRPr lang="fr-FR" sz="2400" dirty="0">
              <a:latin typeface="American Typewriter" panose="02090604020004020304" pitchFamily="18" charset="77"/>
            </a:endParaRPr>
          </a:p>
          <a:p>
            <a:r>
              <a:rPr lang="fr-FR" sz="2400" dirty="0">
                <a:latin typeface="American Typewriter" panose="02090604020004020304" pitchFamily="18" charset="77"/>
              </a:rPr>
              <a:t>Solutions : </a:t>
            </a: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American Typewriter" panose="02090604020004020304" pitchFamily="18" charset="77"/>
              </a:rPr>
              <a:t>Autogreffe osseuse = « gold standard ». Problème : stock pas toujours suffisant.</a:t>
            </a: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American Typewriter" panose="02090604020004020304" pitchFamily="18" charset="77"/>
              </a:rPr>
              <a:t>Substitut de remplacement, éternel ou biodégradable. </a:t>
            </a:r>
            <a:endParaRPr lang="fr-FR" sz="18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fr-FR" sz="2400" dirty="0">
                <a:latin typeface="American Typewriter" panose="02090604020004020304" pitchFamily="18" charset="77"/>
              </a:rPr>
              <a:t>	=&gt; étude d’un produit de synthèse d’origine naturelle qui active la régénération des cellules osseuses et finit par disparaître : 	</a:t>
            </a:r>
            <a:endParaRPr lang="fr-FR" sz="2400" dirty="0">
              <a:solidFill>
                <a:srgbClr val="FF0000"/>
              </a:solidFill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		</a:t>
            </a:r>
            <a:r>
              <a:rPr lang="fr-FR" dirty="0">
                <a:solidFill>
                  <a:srgbClr val="FF0000"/>
                </a:solidFill>
                <a:latin typeface="American Typewriter" panose="02090604020004020304" pitchFamily="18" charset="77"/>
              </a:rPr>
              <a:t>Le bioréacteur à perfusion </a:t>
            </a:r>
          </a:p>
          <a:p>
            <a:pPr marL="0" indent="0">
              <a:buNone/>
            </a:pPr>
            <a:endParaRPr lang="fr-F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233092-658F-A441-ACB1-07EFF869BBDD}"/>
              </a:ext>
            </a:extLst>
          </p:cNvPr>
          <p:cNvSpPr txBox="1"/>
          <p:nvPr/>
        </p:nvSpPr>
        <p:spPr>
          <a:xfrm>
            <a:off x="759171" y="301181"/>
            <a:ext cx="560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>
                <a:latin typeface="American Typewriter" panose="02090604020004020304" pitchFamily="18" charset="77"/>
              </a:rPr>
              <a:t>Affinage du modèle des canaux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55B2A2-834F-CF4A-AE40-07C3C529D5AE}"/>
              </a:ext>
            </a:extLst>
          </p:cNvPr>
          <p:cNvSpPr txBox="1"/>
          <p:nvPr/>
        </p:nvSpPr>
        <p:spPr>
          <a:xfrm>
            <a:off x="1367863" y="1201175"/>
            <a:ext cx="902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Distribution gaussienne </a:t>
            </a:r>
            <a:r>
              <a:rPr lang="fr-FR" sz="2000" dirty="0">
                <a:latin typeface="American Typewriter" panose="02090604020004020304" pitchFamily="18" charset="77"/>
              </a:rPr>
              <a:t>des rayons des compartiments pour modéliser la </a:t>
            </a:r>
            <a:r>
              <a:rPr lang="fr-FR" sz="2000" b="1" dirty="0">
                <a:latin typeface="American Typewriter" panose="02090604020004020304" pitchFamily="18" charset="77"/>
              </a:rPr>
              <a:t>rugosité</a:t>
            </a:r>
            <a:r>
              <a:rPr lang="fr-FR" sz="2000" dirty="0">
                <a:latin typeface="American Typewriter" panose="02090604020004020304" pitchFamily="18" charset="77"/>
              </a:rPr>
              <a:t>, en évoluant de 3% autour de la valeur moyenne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F4CF52-C346-E74B-980A-9260BB64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2" y="1859073"/>
            <a:ext cx="10272713" cy="23906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B4BD31-A99F-2543-8A9E-3F2B5320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30" y="4118590"/>
            <a:ext cx="10272713" cy="21805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1DB816-6ED2-C647-BC6A-C457EA906AA3}"/>
              </a:ext>
            </a:extLst>
          </p:cNvPr>
          <p:cNvSpPr txBox="1"/>
          <p:nvPr/>
        </p:nvSpPr>
        <p:spPr>
          <a:xfrm>
            <a:off x="10726779" y="600682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A427B8-EF2A-144B-95F7-1CC9B1531203}"/>
              </a:ext>
            </a:extLst>
          </p:cNvPr>
          <p:cNvSpPr txBox="1"/>
          <p:nvPr/>
        </p:nvSpPr>
        <p:spPr>
          <a:xfrm>
            <a:off x="10714874" y="375193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0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6D0CA2-3B9C-EC4D-A723-99397A64392D}"/>
              </a:ext>
            </a:extLst>
          </p:cNvPr>
          <p:cNvSpPr txBox="1"/>
          <p:nvPr/>
        </p:nvSpPr>
        <p:spPr>
          <a:xfrm>
            <a:off x="3733815" y="665933"/>
            <a:ext cx="4724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American Typewriter" panose="02090604020004020304" pitchFamily="18" charset="77"/>
              </a:rPr>
              <a:t>Création de valeur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4C0AF4E-F2EB-624F-A174-3D2EA4D46853}"/>
              </a:ext>
            </a:extLst>
          </p:cNvPr>
          <p:cNvSpPr txBox="1"/>
          <p:nvPr/>
        </p:nvSpPr>
        <p:spPr>
          <a:xfrm>
            <a:off x="544074" y="2039751"/>
            <a:ext cx="1173863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merican Typewriter" panose="02090604020004020304" pitchFamily="18" charset="77"/>
              </a:rPr>
              <a:t>Deux besoins possibles, pas nécessairement conjoints: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Croissance rapide</a:t>
            </a:r>
            <a:r>
              <a:rPr lang="fr-FR" sz="2000" dirty="0">
                <a:latin typeface="American Typewriter" panose="02090604020004020304" pitchFamily="18" charset="77"/>
              </a:rPr>
              <a:t>, sans recherche de la meilleure densité cellulaire, car nécessité urgente d’os.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Densité cellulaire </a:t>
            </a:r>
            <a:r>
              <a:rPr lang="fr-FR" sz="2000" dirty="0">
                <a:latin typeface="American Typewriter" panose="02090604020004020304" pitchFamily="18" charset="77"/>
              </a:rPr>
              <a:t>avant tout, sans nécessité de rapidité, car qualité primordiale.</a:t>
            </a: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r>
              <a:rPr lang="fr-FR" sz="2000" dirty="0">
                <a:latin typeface="American Typewriter" panose="02090604020004020304" pitchFamily="18" charset="77"/>
              </a:rPr>
              <a:t>Étude de l’optimisation des différents paramètres : débit, rayon et nombre des canaux.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Symbol" pitchFamily="2" charset="2"/>
              <a:buChar char="Þ"/>
            </a:pPr>
            <a:r>
              <a:rPr lang="fr-FR" sz="2000" dirty="0">
                <a:latin typeface="American Typewriter" panose="02090604020004020304" pitchFamily="18" charset="77"/>
              </a:rPr>
              <a:t>Débit affiné (changement au moment opportun) permet de répondre aux deux besoins en même temps!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fr-FR" sz="2000" dirty="0">
                <a:latin typeface="American Typewriter" panose="02090604020004020304" pitchFamily="18" charset="77"/>
              </a:rPr>
              <a:t>Choisir le rayon des canaux selon le besoin prédominant</a:t>
            </a:r>
          </a:p>
          <a:p>
            <a:pPr marL="342900" indent="-342900">
              <a:buFont typeface="Symbol" pitchFamily="2" charset="2"/>
              <a:buChar char="Þ"/>
            </a:pPr>
            <a:endParaRPr lang="fr-FR" sz="2000" dirty="0">
              <a:latin typeface="American Typewriter" panose="02090604020004020304" pitchFamily="18" charset="77"/>
            </a:endParaRP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endParaRPr lang="fr-FR" dirty="0">
              <a:latin typeface="American Typewriter" panose="02090604020004020304" pitchFamily="18" charset="77"/>
            </a:endParaRPr>
          </a:p>
          <a:p>
            <a:endParaRPr lang="fr-FR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838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AD1610-3D1E-9144-9BC9-0011D651D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4000" y="2364104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tx2"/>
                </a:solidFill>
                <a:latin typeface="American Typewriter" panose="02090604020004020304" pitchFamily="18" charset="77"/>
              </a:rPr>
              <a:t>Merci 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056B54-C7B6-2E4B-B972-16B8ACF6F634}"/>
              </a:ext>
            </a:extLst>
          </p:cNvPr>
          <p:cNvSpPr txBox="1"/>
          <p:nvPr/>
        </p:nvSpPr>
        <p:spPr>
          <a:xfrm>
            <a:off x="4613287" y="328613"/>
            <a:ext cx="2393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merican Typewriter" panose="02090604020004020304" pitchFamily="18" charset="77"/>
              </a:rPr>
              <a:t>Annexe</a:t>
            </a:r>
            <a:r>
              <a:rPr lang="fr-FR" sz="4400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72DFD-83AD-954F-AB3B-B277C4C0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19" y="1360415"/>
            <a:ext cx="7569200" cy="42094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84B6EBC-649C-6A46-AB8A-51E60EB382D4}"/>
              </a:ext>
            </a:extLst>
          </p:cNvPr>
          <p:cNvSpPr txBox="1"/>
          <p:nvPr/>
        </p:nvSpPr>
        <p:spPr>
          <a:xfrm>
            <a:off x="3231000" y="5701246"/>
            <a:ext cx="459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American Typewriter" panose="02090604020004020304" pitchFamily="18" charset="77"/>
              </a:rPr>
              <a:t>Nombre de Reynolds au cours du temps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256538-D766-644D-B36D-7ED2A7C1D8F9}"/>
              </a:ext>
            </a:extLst>
          </p:cNvPr>
          <p:cNvSpPr txBox="1"/>
          <p:nvPr/>
        </p:nvSpPr>
        <p:spPr>
          <a:xfrm>
            <a:off x="9173592" y="2500498"/>
            <a:ext cx="24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merican Typewriter" panose="02090604020004020304" pitchFamily="18" charset="77"/>
              </a:rPr>
              <a:t>L’écoulement reste laminaire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FAC0DB-D274-4345-89BE-E654CA34067A}"/>
              </a:ext>
            </a:extLst>
          </p:cNvPr>
          <p:cNvSpPr/>
          <p:nvPr/>
        </p:nvSpPr>
        <p:spPr>
          <a:xfrm>
            <a:off x="9091524" y="1856350"/>
            <a:ext cx="2493554" cy="2488623"/>
          </a:xfrm>
          <a:prstGeom prst="ellipse">
            <a:avLst/>
          </a:prstGeom>
          <a:solidFill>
            <a:srgbClr val="FF797E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193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A43E03-C3C4-2347-941E-D07DA00281D4}"/>
              </a:ext>
            </a:extLst>
          </p:cNvPr>
          <p:cNvSpPr txBox="1"/>
          <p:nvPr/>
        </p:nvSpPr>
        <p:spPr>
          <a:xfrm>
            <a:off x="4963157" y="164203"/>
            <a:ext cx="2265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merican Typewriter" panose="02090604020004020304" pitchFamily="18" charset="77"/>
              </a:rPr>
              <a:t>Annexe</a:t>
            </a:r>
            <a:endParaRPr lang="fr-FR" sz="3600" dirty="0">
              <a:latin typeface="American Typewriter" panose="02090604020004020304" pitchFamily="18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CB15E3-65D9-2640-B1C8-250D7C73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41224" y="-184953"/>
            <a:ext cx="5509550" cy="7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5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31D05C-3F65-4043-A40D-C073930B3892}"/>
              </a:ext>
            </a:extLst>
          </p:cNvPr>
          <p:cNvSpPr txBox="1"/>
          <p:nvPr/>
        </p:nvSpPr>
        <p:spPr>
          <a:xfrm>
            <a:off x="4743451" y="185739"/>
            <a:ext cx="2265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merican Typewriter" panose="02090604020004020304" pitchFamily="18" charset="77"/>
              </a:rPr>
              <a:t>Annexe</a:t>
            </a:r>
            <a:endParaRPr lang="fr-FR" dirty="0">
              <a:latin typeface="American Typewriter" panose="02090604020004020304" pitchFamily="18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E3618AC-E846-E541-9EC9-32609161813D}"/>
                  </a:ext>
                </a:extLst>
              </p:cNvPr>
              <p:cNvSpPr txBox="1"/>
              <p:nvPr/>
            </p:nvSpPr>
            <p:spPr>
              <a:xfrm>
                <a:off x="1502848" y="1525577"/>
                <a:ext cx="8746890" cy="302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atin typeface="American Typewriter" panose="02090604020004020304" pitchFamily="18" charset="77"/>
                  </a:rPr>
                  <a:t>Détail de calculs initiaux : </a:t>
                </a:r>
              </a:p>
              <a:p>
                <a:endParaRPr lang="fr-FR" dirty="0">
                  <a:latin typeface="American Typewriter" panose="02090604020004020304" pitchFamily="18" charset="77"/>
                </a:endParaRPr>
              </a:p>
              <a:p>
                <a:pPr marL="742950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American Typewriter" panose="02090604020004020304" pitchFamily="18" charset="77"/>
                  </a:rPr>
                  <a:t>concentrations 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 err="1"/>
                  <a:t>q</a:t>
                </a:r>
                <a:r>
                  <a:rPr lang="en-US" sz="2000" baseline="-25000" dirty="0" err="1"/>
                  <a:t>v</a:t>
                </a:r>
                <a:r>
                  <a:rPr lang="en-US" sz="2000" dirty="0" err="1"/>
                  <a:t>C</a:t>
                </a:r>
                <a:r>
                  <a:rPr lang="en-US" sz="2000" baseline="-25000" dirty="0" err="1"/>
                  <a:t>A</a:t>
                </a:r>
                <a:r>
                  <a:rPr lang="en-US" sz="2000" baseline="30000" dirty="0" err="1"/>
                  <a:t>e</a:t>
                </a:r>
                <a:r>
                  <a:rPr lang="en-US" sz="2000" baseline="30000" dirty="0"/>
                  <a:t>  </a:t>
                </a:r>
                <a:r>
                  <a:rPr lang="en-US" sz="2000" dirty="0"/>
                  <a:t>= </a:t>
                </a:r>
                <a:r>
                  <a:rPr lang="en-US" sz="2000" dirty="0" err="1"/>
                  <a:t>q</a:t>
                </a:r>
                <a:r>
                  <a:rPr lang="en-US" sz="2000" baseline="-25000" dirty="0" err="1"/>
                  <a:t>v</a:t>
                </a:r>
                <a:r>
                  <a:rPr lang="en-US" sz="2000" dirty="0" err="1"/>
                  <a:t>C</a:t>
                </a:r>
                <a:r>
                  <a:rPr lang="en-US" sz="2000" baseline="-25000" dirty="0" err="1"/>
                  <a:t>A</a:t>
                </a:r>
                <a:r>
                  <a:rPr lang="en-US" sz="2000" baseline="30000" dirty="0" err="1"/>
                  <a:t>s</a:t>
                </a:r>
                <a:r>
                  <a:rPr lang="en-US" sz="2000" dirty="0"/>
                  <a:t> +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A</a:t>
                </a:r>
                <a:r>
                  <a:rPr lang="en-US" sz="2000" dirty="0"/>
                  <a:t>*V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000"/>
                          <m:t>C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A</m:t>
                        </m:r>
                        <m:r>
                          <m:rPr>
                            <m:nor/>
                          </m:rPr>
                          <a:rPr lang="en-US" sz="2000" baseline="30000"/>
                          <m:t>s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m</m:t>
                    </m:r>
                    <m:r>
                      <m:rPr>
                        <m:nor/>
                      </m:rPr>
                      <a:rPr lang="en-US" sz="2000"/>
                      <m:t>+</m:t>
                    </m:r>
                    <m:r>
                      <m:rPr>
                        <m:nor/>
                      </m:rPr>
                      <a:rPr lang="en-US" sz="2000"/>
                      <m:t>CAs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 err="1"/>
                  <a:t>r</a:t>
                </a:r>
                <a:r>
                  <a:rPr lang="en-US" sz="2000" baseline="-25000" dirty="0" err="1"/>
                  <a:t>A</a:t>
                </a:r>
                <a:r>
                  <a:rPr lang="en-US" sz="2000" dirty="0"/>
                  <a:t> = 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max</a:t>
                </a:r>
                <a:r>
                  <a:rPr lang="en-US" sz="2000" baseline="30000" dirty="0" err="1"/>
                  <a:t>A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/>
                          <m:t>C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A</m:t>
                        </m:r>
                        <m:r>
                          <m:rPr>
                            <m:nor/>
                          </m:rPr>
                          <a:rPr lang="en-US" sz="2000" baseline="30000"/>
                          <m:t>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/>
                          <m:t>K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m</m:t>
                        </m:r>
                        <m:r>
                          <m:rPr>
                            <m:nor/>
                          </m:rPr>
                          <a:rPr lang="en-US" sz="2000"/>
                          <m:t>+</m:t>
                        </m:r>
                        <m:r>
                          <m:rPr>
                            <m:nor/>
                          </m:rPr>
                          <a:rPr lang="en-US" sz="2000"/>
                          <m:t>CAs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 err="1"/>
                  <a:t>C</a:t>
                </a:r>
                <a:r>
                  <a:rPr lang="en-US" sz="2000" baseline="-25000" dirty="0" err="1"/>
                  <a:t>A</a:t>
                </a:r>
                <a:r>
                  <a:rPr lang="en-US" sz="2000" baseline="30000" dirty="0" err="1"/>
                  <a:t>e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- C</a:t>
                </a:r>
                <a:r>
                  <a:rPr lang="en-US" sz="2000" baseline="-25000" dirty="0"/>
                  <a:t>A</a:t>
                </a:r>
                <a:r>
                  <a:rPr lang="en-US" sz="2000" baseline="30000" dirty="0"/>
                  <a:t>s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/>
                          <m:t>r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A</m:t>
                        </m:r>
                        <m:r>
                          <m:rPr>
                            <m:nor/>
                          </m:rPr>
                          <a:rPr lang="en-US" sz="2000"/>
                          <m:t>∗</m:t>
                        </m:r>
                        <m:r>
                          <m:rPr>
                            <m:nor/>
                          </m:rPr>
                          <a:rPr lang="en-US" sz="2000"/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/>
                          <m:t>q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v</m:t>
                        </m:r>
                      </m:den>
                    </m:f>
                  </m:oMath>
                </a14:m>
                <a:r>
                  <a:rPr lang="en-US" sz="2000" dirty="0"/>
                  <a:t> = 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max</a:t>
                </a:r>
                <a:r>
                  <a:rPr lang="en-US" sz="2000" baseline="30000" dirty="0" err="1"/>
                  <a:t>A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/>
                          <m:t>C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A</m:t>
                        </m:r>
                        <m:r>
                          <m:rPr>
                            <m:nor/>
                          </m:rPr>
                          <a:rPr lang="en-US" sz="2000" baseline="30000"/>
                          <m:t>s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/>
                          <m:t>K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m</m:t>
                        </m:r>
                        <m:r>
                          <m:rPr>
                            <m:nor/>
                          </m:rPr>
                          <a:rPr lang="en-US" sz="2000"/>
                          <m:t>+</m:t>
                        </m:r>
                        <m:r>
                          <m:rPr>
                            <m:nor/>
                          </m:rPr>
                          <a:rPr lang="en-US" sz="2000"/>
                          <m:t>CAs</m:t>
                        </m:r>
                        <m:r>
                          <m:rPr>
                            <m:nor/>
                          </m:rPr>
                          <a:rPr lang="en-US" sz="2000"/>
                          <m:t>)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/>
                          <m:t>q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v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-(C</a:t>
                </a:r>
                <a:r>
                  <a:rPr lang="en-US" sz="2000" baseline="-25000" dirty="0"/>
                  <a:t>A</a:t>
                </a:r>
                <a:r>
                  <a:rPr lang="en-US" sz="2000" baseline="30000" dirty="0"/>
                  <a:t>s</a:t>
                </a:r>
                <a:r>
                  <a:rPr lang="en-US" sz="2000" dirty="0"/>
                  <a:t>)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 + C</a:t>
                </a:r>
                <a:r>
                  <a:rPr lang="en-US" sz="2000" baseline="-25000" dirty="0"/>
                  <a:t>A</a:t>
                </a:r>
                <a:r>
                  <a:rPr lang="en-US" sz="2000" baseline="30000" dirty="0"/>
                  <a:t>s </a:t>
                </a:r>
                <a:r>
                  <a:rPr lang="en-US" sz="2000" dirty="0"/>
                  <a:t>*(</a:t>
                </a:r>
                <a:r>
                  <a:rPr lang="en-US" sz="2000" dirty="0" err="1"/>
                  <a:t>C</a:t>
                </a:r>
                <a:r>
                  <a:rPr lang="en-US" sz="2000" baseline="-25000" dirty="0" err="1"/>
                  <a:t>a</a:t>
                </a:r>
                <a:r>
                  <a:rPr lang="en-US" sz="2000" baseline="30000" dirty="0" err="1"/>
                  <a:t>e</a:t>
                </a:r>
                <a:r>
                  <a:rPr lang="en-US" sz="2000" dirty="0"/>
                  <a:t> – K</a:t>
                </a:r>
                <a:r>
                  <a:rPr lang="en-US" sz="2000" baseline="-25000" dirty="0"/>
                  <a:t>m</a:t>
                </a:r>
                <a:r>
                  <a:rPr lang="en-US" sz="2000" dirty="0"/>
                  <a:t> - 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max</a:t>
                </a:r>
                <a:r>
                  <a:rPr lang="en-US" sz="2000" baseline="30000" dirty="0" err="1"/>
                  <a:t>A</a:t>
                </a:r>
                <a:r>
                  <a:rPr lang="en-US" sz="20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/>
                          <m:t>q</m:t>
                        </m:r>
                        <m:r>
                          <m:rPr>
                            <m:nor/>
                          </m:rPr>
                          <a:rPr lang="en-US" sz="2000" baseline="-25000"/>
                          <m:t>v</m:t>
                        </m:r>
                      </m:den>
                    </m:f>
                  </m:oMath>
                </a14:m>
                <a:r>
                  <a:rPr lang="en-US" sz="2000" dirty="0"/>
                  <a:t>) = - </a:t>
                </a:r>
                <a:r>
                  <a:rPr lang="en-US" sz="2000" dirty="0" err="1"/>
                  <a:t>C</a:t>
                </a:r>
                <a:r>
                  <a:rPr lang="en-US" sz="2000" baseline="-25000" dirty="0" err="1"/>
                  <a:t>A</a:t>
                </a:r>
                <a:r>
                  <a:rPr lang="en-US" sz="2000" baseline="30000" dirty="0" err="1"/>
                  <a:t>e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* K</a:t>
                </a:r>
                <a:r>
                  <a:rPr lang="en-US" sz="2000" baseline="-25000" dirty="0"/>
                  <a:t>m</a:t>
                </a:r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E3618AC-E846-E541-9EC9-32609161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848" y="1525577"/>
                <a:ext cx="8746890" cy="3021083"/>
              </a:xfrm>
              <a:prstGeom prst="rect">
                <a:avLst/>
              </a:prstGeom>
              <a:blipFill>
                <a:blip r:embed="rId2"/>
                <a:stretch>
                  <a:fillRect l="-726" t="-1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7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946D38-0B44-9C4B-9C10-D25873B5A38A}"/>
              </a:ext>
            </a:extLst>
          </p:cNvPr>
          <p:cNvSpPr txBox="1"/>
          <p:nvPr/>
        </p:nvSpPr>
        <p:spPr>
          <a:xfrm>
            <a:off x="4613287" y="328613"/>
            <a:ext cx="2393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merican Typewriter" panose="02090604020004020304" pitchFamily="18" charset="77"/>
              </a:rPr>
              <a:t>Annexe</a:t>
            </a:r>
            <a:r>
              <a:rPr lang="fr-FR" sz="4400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79AFB5-92FE-434F-9BC7-6DB5BB93D703}"/>
              </a:ext>
            </a:extLst>
          </p:cNvPr>
          <p:cNvSpPr txBox="1"/>
          <p:nvPr/>
        </p:nvSpPr>
        <p:spPr>
          <a:xfrm>
            <a:off x="1518342" y="1347167"/>
            <a:ext cx="1023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American Typewriter" panose="02090604020004020304" pitchFamily="18" charset="77"/>
              </a:rPr>
              <a:t>Comptage cellulaire </a:t>
            </a:r>
            <a:r>
              <a:rPr lang="fr-FR" sz="2400" dirty="0">
                <a:latin typeface="American Typewriter" panose="02090604020004020304" pitchFamily="18" charset="77"/>
              </a:rPr>
              <a:t>: </a:t>
            </a:r>
            <a:r>
              <a:rPr lang="fr-FR" sz="2400" dirty="0" err="1">
                <a:latin typeface="American Typewriter" panose="02090604020004020304" pitchFamily="18" charset="77"/>
              </a:rPr>
              <a:t>Rincage</a:t>
            </a:r>
            <a:r>
              <a:rPr lang="fr-FR" sz="2400" dirty="0">
                <a:latin typeface="American Typewriter" panose="02090604020004020304" pitchFamily="18" charset="77"/>
              </a:rPr>
              <a:t> avec solution de Trypsine et EDTA, puis incubation. Arrêt milieu complet avec Trypsine/EDTA et ajout milieu de culture. Puis observation et comptage grâce à une plaque de </a:t>
            </a:r>
            <a:r>
              <a:rPr lang="fr-FR" sz="2400" dirty="0" err="1">
                <a:latin typeface="American Typewriter" panose="02090604020004020304" pitchFamily="18" charset="77"/>
              </a:rPr>
              <a:t>Malassez</a:t>
            </a:r>
            <a:r>
              <a:rPr lang="fr-FR" sz="2400" dirty="0">
                <a:latin typeface="American Typewriter" panose="02090604020004020304" pitchFamily="18" charset="77"/>
              </a:rPr>
              <a:t>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E8ECE67-5F45-4046-8E8D-5299729D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2" y="3165940"/>
            <a:ext cx="2990625" cy="168471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8EFCB1C-00C8-6E4C-85DD-FD5CDFF3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27" y="4927657"/>
            <a:ext cx="1559093" cy="1559093"/>
          </a:xfrm>
          <a:prstGeom prst="rect">
            <a:avLst/>
          </a:prstGeom>
        </p:spPr>
      </p:pic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B27AE3C4-6B00-C04E-83AC-96611E78C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68829"/>
              </p:ext>
            </p:extLst>
          </p:nvPr>
        </p:nvGraphicFramePr>
        <p:xfrm>
          <a:off x="5450900" y="4516406"/>
          <a:ext cx="2824461" cy="1179612"/>
        </p:xfrm>
        <a:graphic>
          <a:graphicData uri="http://schemas.openxmlformats.org/drawingml/2006/table">
            <a:tbl>
              <a:tblPr/>
              <a:tblGrid>
                <a:gridCol w="94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806"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25-janv</a:t>
                      </a:r>
                    </a:p>
                  </a:txBody>
                  <a:tcPr marL="12700" marR="12700" marT="127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27-janv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0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TG1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27600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188000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C03BEA00-61E5-8840-8315-10ED8582107F}"/>
              </a:ext>
            </a:extLst>
          </p:cNvPr>
          <p:cNvSpPr txBox="1"/>
          <p:nvPr/>
        </p:nvSpPr>
        <p:spPr>
          <a:xfrm>
            <a:off x="8912594" y="4891873"/>
            <a:ext cx="181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merican Typewriter" panose="02090604020004020304" pitchFamily="18" charset="77"/>
              </a:rPr>
              <a:t> </a:t>
            </a:r>
            <a:r>
              <a:rPr lang="fr-FR" sz="2400" u="sng" dirty="0" err="1">
                <a:latin typeface="American Typewriter" panose="02090604020004020304" pitchFamily="18" charset="77"/>
              </a:rPr>
              <a:t>T</a:t>
            </a:r>
            <a:r>
              <a:rPr lang="fr-FR" sz="2400" u="sng" dirty="0">
                <a:latin typeface="American Typewriter" panose="02090604020004020304" pitchFamily="18" charset="77"/>
              </a:rPr>
              <a:t> = 17,3h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5874CDCF-6CA1-FC4F-B402-FD63918462F6}"/>
                  </a:ext>
                </a:extLst>
              </p:cNvPr>
              <p:cNvSpPr txBox="1"/>
              <p:nvPr/>
            </p:nvSpPr>
            <p:spPr>
              <a:xfrm>
                <a:off x="6124066" y="3208768"/>
                <a:ext cx="3592907" cy="743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fr-FR" sz="3200" b="0" i="1" smtClean="0">
                          <a:latin typeface="Cambria Math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charset="0"/>
                        </a:rPr>
                        <m:t>𝑁</m:t>
                      </m:r>
                      <m:r>
                        <a:rPr lang="fr-FR" sz="3200" b="0" i="1" baseline="-25000" smtClean="0">
                          <a:latin typeface="Cambria Math" charset="0"/>
                        </a:rPr>
                        <m:t>0</m:t>
                      </m:r>
                      <m:r>
                        <a:rPr lang="fr-FR" sz="3200" b="0" i="1" smtClean="0">
                          <a:latin typeface="Cambria Math" charset="0"/>
                        </a:rPr>
                        <m:t>∗</m:t>
                      </m:r>
                      <m:sSup>
                        <m:sSup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fr-FR" sz="32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charset="0"/>
                                </a:rPr>
                                <m:t>ln</m:t>
                              </m:r>
                              <m:r>
                                <a:rPr lang="fr-FR" sz="3200" b="0" i="1" smtClean="0">
                                  <a:latin typeface="Cambria Math" charset="0"/>
                                </a:rPr>
                                <m:t>⁡(2)</m:t>
                              </m:r>
                            </m:num>
                            <m:den>
                              <m:r>
                                <a:rPr lang="fr-FR" sz="3200" b="0" i="1" smtClean="0">
                                  <a:latin typeface="Cambria Math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5874CDCF-6CA1-FC4F-B402-FD6391846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066" y="3208768"/>
                <a:ext cx="3592907" cy="743473"/>
              </a:xfrm>
              <a:prstGeom prst="rect">
                <a:avLst/>
              </a:prstGeom>
              <a:blipFill>
                <a:blip r:embed="rId4"/>
                <a:stretch>
                  <a:fillRect l="-1056" t="-5000" r="-7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68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B7C897F-44DC-B847-821F-2A7C905E1014}"/>
                  </a:ext>
                </a:extLst>
              </p:cNvPr>
              <p:cNvSpPr txBox="1"/>
              <p:nvPr/>
            </p:nvSpPr>
            <p:spPr>
              <a:xfrm>
                <a:off x="1428749" y="897558"/>
                <a:ext cx="9935565" cy="5109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	</a:t>
                </a:r>
                <a:r>
                  <a:rPr lang="fr-FR" sz="2800" dirty="0">
                    <a:latin typeface="American Typewriter" panose="02090604020004020304" pitchFamily="18" charset="77"/>
                  </a:rPr>
                  <a:t>Fonctionnement : </a:t>
                </a:r>
              </a:p>
              <a:p>
                <a:endParaRPr lang="fr-FR" sz="2000" dirty="0">
                  <a:latin typeface="American Typewriter" panose="02090604020004020304" pitchFamily="18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merican Typewriter" panose="02090604020004020304" pitchFamily="18" charset="77"/>
                  </a:rPr>
                  <a:t>Chambre cylindrique accueillant un tube en polypropylène de 12 mm de diamètre et 40 mm de hauteur, lui-même perforé de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canaux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 de 600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000" dirty="0">
                    <a:latin typeface="American Typewriter" panose="02090604020004020304" pitchFamily="18" charset="77"/>
                  </a:rPr>
                  <a:t> de diamètre. Porosité de 50 %.</a:t>
                </a:r>
              </a:p>
              <a:p>
                <a:endParaRPr lang="fr-FR" sz="2000" dirty="0">
                  <a:latin typeface="American Typewriter" panose="02090604020004020304" pitchFamily="18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merican Typewriter" panose="02090604020004020304" pitchFamily="18" charset="77"/>
                  </a:rPr>
                  <a:t>Dans la réalité, empilement de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matrices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 poreuses et </a:t>
                </a:r>
                <a:r>
                  <a:rPr lang="fr-FR" sz="2000" dirty="0" err="1">
                    <a:latin typeface="American Typewriter" panose="02090604020004020304" pitchFamily="18" charset="77"/>
                  </a:rPr>
                  <a:t>cellularisées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 dans le tube, mais non représenté et non étudié ici.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American Typewriter" panose="02090604020004020304" pitchFamily="18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merican Typewriter" panose="02090604020004020304" pitchFamily="18" charset="77"/>
                  </a:rPr>
                  <a:t>Un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liquide nutritif 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évolue en circuit fermé entre un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réservoir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 et les canaux, à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débit constant, 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permettant aux cellules de proliférer. Le volume ne varie pas.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American Typewriter" panose="02090604020004020304" pitchFamily="18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merican Typewriter" panose="02090604020004020304" pitchFamily="18" charset="77"/>
                  </a:rPr>
                  <a:t>Réservoir en </a:t>
                </a:r>
                <a:r>
                  <a:rPr lang="fr-FR" sz="2000" dirty="0">
                    <a:solidFill>
                      <a:srgbClr val="FF0000"/>
                    </a:solidFill>
                    <a:latin typeface="American Typewriter" panose="02090604020004020304" pitchFamily="18" charset="77"/>
                  </a:rPr>
                  <a:t>équilibre avec l’atmosphère 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=&gt; concentration en O</a:t>
                </a:r>
                <a:r>
                  <a:rPr lang="fr-FR" sz="2000" baseline="-25000" dirty="0">
                    <a:latin typeface="American Typewriter" panose="02090604020004020304" pitchFamily="18" charset="77"/>
                  </a:rPr>
                  <a:t>2</a:t>
                </a:r>
                <a:r>
                  <a:rPr lang="fr-FR" sz="2000" dirty="0">
                    <a:latin typeface="American Typewriter" panose="02090604020004020304" pitchFamily="18" charset="77"/>
                  </a:rPr>
                  <a:t> en entrée des canaux fixe. Pas le cas pour la concentration en glucose, qui diminue au fil des passages dans les canaux.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B7C897F-44DC-B847-821F-2A7C905E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49" y="897558"/>
                <a:ext cx="9935565" cy="5109091"/>
              </a:xfrm>
              <a:prstGeom prst="rect">
                <a:avLst/>
              </a:prstGeom>
              <a:blipFill>
                <a:blip r:embed="rId2"/>
                <a:stretch>
                  <a:fillRect l="-511" t="-1241" r="-1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92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1966F57B-6826-3941-A454-94FDDE402747}"/>
                  </a:ext>
                </a:extLst>
              </p:cNvPr>
              <p:cNvSpPr txBox="1"/>
              <p:nvPr/>
            </p:nvSpPr>
            <p:spPr>
              <a:xfrm>
                <a:off x="463140" y="1773869"/>
                <a:ext cx="31709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C_O</a:t>
                </a:r>
                <a:r>
                  <a:rPr lang="fr-FR" baseline="-25000" dirty="0">
                    <a:solidFill>
                      <a:schemeClr val="tx1"/>
                    </a:solidFill>
                  </a:rPr>
                  <a:t>2  </a:t>
                </a:r>
                <a:r>
                  <a:rPr lang="fr-FR" dirty="0">
                    <a:solidFill>
                      <a:schemeClr val="tx1"/>
                    </a:solidFill>
                  </a:rPr>
                  <a:t>= C_0</a:t>
                </a:r>
                <a:r>
                  <a:rPr lang="fr-FR" baseline="-25000" dirty="0">
                    <a:solidFill>
                      <a:schemeClr val="tx1"/>
                    </a:solidFill>
                  </a:rPr>
                  <a:t>2,initial  </a:t>
                </a:r>
                <a:r>
                  <a:rPr lang="fr-FR" dirty="0">
                    <a:solidFill>
                      <a:schemeClr val="tx1"/>
                    </a:solidFill>
                  </a:rPr>
                  <a:t>= 0.2 mol/m</a:t>
                </a:r>
                <a:r>
                  <a:rPr lang="fr-FR" baseline="30000" dirty="0">
                    <a:solidFill>
                      <a:schemeClr val="tx1"/>
                    </a:solidFill>
                  </a:rPr>
                  <a:t>3</a:t>
                </a:r>
                <a:endParaRPr lang="fr-FR" baseline="-25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C_G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C_G</a:t>
                </a:r>
                <a:r>
                  <a:rPr lang="fr-FR" baseline="-25000" dirty="0" err="1">
                    <a:solidFill>
                      <a:schemeClr val="tx1"/>
                    </a:solidFill>
                  </a:rPr>
                  <a:t>intial</a:t>
                </a:r>
                <a:r>
                  <a:rPr lang="fr-FR" dirty="0">
                    <a:solidFill>
                      <a:schemeClr val="tx1"/>
                    </a:solidFill>
                  </a:rPr>
                  <a:t> = 25 mol/m</a:t>
                </a:r>
                <a:r>
                  <a:rPr lang="fr-FR" baseline="30000" dirty="0">
                    <a:solidFill>
                      <a:schemeClr val="tx1"/>
                    </a:solidFill>
                  </a:rPr>
                  <a:t>3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1966F57B-6826-3941-A454-94FDDE402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40" y="1773869"/>
                <a:ext cx="3170944" cy="923330"/>
              </a:xfrm>
              <a:prstGeom prst="rect">
                <a:avLst/>
              </a:prstGeom>
              <a:blipFill>
                <a:blip r:embed="rId2"/>
                <a:stretch>
                  <a:fillRect l="-1594" t="-2703" b="-9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>
            <a:extLst>
              <a:ext uri="{FF2B5EF4-FFF2-40B4-BE49-F238E27FC236}">
                <a16:creationId xmlns:a16="http://schemas.microsoft.com/office/drawing/2014/main" id="{078A157A-D9DA-8444-9CB4-23D7D5509750}"/>
              </a:ext>
            </a:extLst>
          </p:cNvPr>
          <p:cNvSpPr txBox="1"/>
          <p:nvPr/>
        </p:nvSpPr>
        <p:spPr>
          <a:xfrm>
            <a:off x="3609482" y="708847"/>
            <a:ext cx="56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0000"/>
                </a:solidFill>
                <a:latin typeface="American Typewriter" panose="02090604020004020304" pitchFamily="18" charset="77"/>
              </a:rPr>
              <a:t>Schéma du bioréacteur à perfusion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8D414B80-26F4-514E-9C6B-A64D14620AE8}"/>
              </a:ext>
            </a:extLst>
          </p:cNvPr>
          <p:cNvGrpSpPr/>
          <p:nvPr/>
        </p:nvGrpSpPr>
        <p:grpSpPr>
          <a:xfrm>
            <a:off x="2229831" y="1615339"/>
            <a:ext cx="8746397" cy="4325622"/>
            <a:chOff x="2229831" y="1615339"/>
            <a:chExt cx="8746397" cy="432562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21BCB09-F0FE-304F-A291-42188F89811F}"/>
                </a:ext>
              </a:extLst>
            </p:cNvPr>
            <p:cNvGrpSpPr/>
            <p:nvPr/>
          </p:nvGrpSpPr>
          <p:grpSpPr>
            <a:xfrm>
              <a:off x="2229831" y="1615339"/>
              <a:ext cx="8746397" cy="4325622"/>
              <a:chOff x="3143250" y="3011749"/>
              <a:chExt cx="7353077" cy="3558098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388F8BA-5CCD-0C43-B473-D47ECA8FADB3}"/>
                  </a:ext>
                </a:extLst>
              </p:cNvPr>
              <p:cNvGrpSpPr/>
              <p:nvPr/>
            </p:nvGrpSpPr>
            <p:grpSpPr>
              <a:xfrm>
                <a:off x="6753598" y="3819347"/>
                <a:ext cx="1361825" cy="1979437"/>
                <a:chOff x="3873899" y="3460482"/>
                <a:chExt cx="1643063" cy="2586038"/>
              </a:xfrm>
            </p:grpSpPr>
            <p:sp>
              <p:nvSpPr>
                <p:cNvPr id="34" name="Cylindre 33">
                  <a:extLst>
                    <a:ext uri="{FF2B5EF4-FFF2-40B4-BE49-F238E27FC236}">
                      <a16:creationId xmlns:a16="http://schemas.microsoft.com/office/drawing/2014/main" id="{1EB7DADA-D05F-6B4A-9B60-263C4A05CD47}"/>
                    </a:ext>
                  </a:extLst>
                </p:cNvPr>
                <p:cNvSpPr/>
                <p:nvPr/>
              </p:nvSpPr>
              <p:spPr>
                <a:xfrm>
                  <a:off x="4014693" y="3696207"/>
                  <a:ext cx="188429" cy="2233105"/>
                </a:xfrm>
                <a:prstGeom prst="can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ylindre 34">
                  <a:extLst>
                    <a:ext uri="{FF2B5EF4-FFF2-40B4-BE49-F238E27FC236}">
                      <a16:creationId xmlns:a16="http://schemas.microsoft.com/office/drawing/2014/main" id="{CC37F940-6FF4-DB46-B587-46B0F7E77D0C}"/>
                    </a:ext>
                  </a:extLst>
                </p:cNvPr>
                <p:cNvSpPr/>
                <p:nvPr/>
              </p:nvSpPr>
              <p:spPr>
                <a:xfrm>
                  <a:off x="4388718" y="3514725"/>
                  <a:ext cx="171545" cy="2414587"/>
                </a:xfrm>
                <a:prstGeom prst="can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ylindre 35">
                  <a:extLst>
                    <a:ext uri="{FF2B5EF4-FFF2-40B4-BE49-F238E27FC236}">
                      <a16:creationId xmlns:a16="http://schemas.microsoft.com/office/drawing/2014/main" id="{09D6D497-095D-AB45-BF70-5FABB1751D3C}"/>
                    </a:ext>
                  </a:extLst>
                </p:cNvPr>
                <p:cNvSpPr/>
                <p:nvPr/>
              </p:nvSpPr>
              <p:spPr>
                <a:xfrm>
                  <a:off x="4831632" y="3514725"/>
                  <a:ext cx="171545" cy="2414587"/>
                </a:xfrm>
                <a:prstGeom prst="can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Cylindre 36">
                  <a:extLst>
                    <a:ext uri="{FF2B5EF4-FFF2-40B4-BE49-F238E27FC236}">
                      <a16:creationId xmlns:a16="http://schemas.microsoft.com/office/drawing/2014/main" id="{0E17918A-005E-F246-8ECE-F36FE65AC159}"/>
                    </a:ext>
                  </a:extLst>
                </p:cNvPr>
                <p:cNvSpPr/>
                <p:nvPr/>
              </p:nvSpPr>
              <p:spPr>
                <a:xfrm>
                  <a:off x="5188773" y="3696207"/>
                  <a:ext cx="171545" cy="2233105"/>
                </a:xfrm>
                <a:prstGeom prst="can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Cylindre 37">
                  <a:extLst>
                    <a:ext uri="{FF2B5EF4-FFF2-40B4-BE49-F238E27FC236}">
                      <a16:creationId xmlns:a16="http://schemas.microsoft.com/office/drawing/2014/main" id="{D93F0988-A19D-9746-91A3-CA8A8861E3F8}"/>
                    </a:ext>
                  </a:extLst>
                </p:cNvPr>
                <p:cNvSpPr/>
                <p:nvPr/>
              </p:nvSpPr>
              <p:spPr>
                <a:xfrm>
                  <a:off x="3873899" y="3460482"/>
                  <a:ext cx="1643063" cy="2586038"/>
                </a:xfrm>
                <a:prstGeom prst="can">
                  <a:avLst/>
                </a:prstGeom>
                <a:solidFill>
                  <a:schemeClr val="accent2">
                    <a:alpha val="40358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cxnSp>
            <p:nvCxnSpPr>
              <p:cNvPr id="13" name="Connecteur en angle 12">
                <a:extLst>
                  <a:ext uri="{FF2B5EF4-FFF2-40B4-BE49-F238E27FC236}">
                    <a16:creationId xmlns:a16="http://schemas.microsoft.com/office/drawing/2014/main" id="{7951D058-711E-224F-8C58-0BAA5F62CB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914500" y="3184571"/>
                <a:ext cx="1102776" cy="815208"/>
              </a:xfrm>
              <a:prstGeom prst="bentConnector3">
                <a:avLst>
                  <a:gd name="adj1" fmla="val 10052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66BEB4A-5F34-F34E-954F-15E670879767}"/>
                  </a:ext>
                </a:extLst>
              </p:cNvPr>
              <p:cNvSpPr txBox="1"/>
              <p:nvPr/>
            </p:nvSpPr>
            <p:spPr>
              <a:xfrm>
                <a:off x="9011832" y="3011749"/>
                <a:ext cx="119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canal</a:t>
                </a:r>
              </a:p>
            </p:txBody>
          </p:sp>
          <p:cxnSp>
            <p:nvCxnSpPr>
              <p:cNvPr id="17" name="Connecteur en angle 16">
                <a:extLst>
                  <a:ext uri="{FF2B5EF4-FFF2-40B4-BE49-F238E27FC236}">
                    <a16:creationId xmlns:a16="http://schemas.microsoft.com/office/drawing/2014/main" id="{1AFEDBF8-42E1-914E-B0E8-95E63DEC52F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115423" y="4490408"/>
                <a:ext cx="1131666" cy="934025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1BA5106-A100-3A4E-A7D0-4943CC08E519}"/>
                  </a:ext>
                </a:extLst>
              </p:cNvPr>
              <p:cNvSpPr txBox="1"/>
              <p:nvPr/>
            </p:nvSpPr>
            <p:spPr>
              <a:xfrm>
                <a:off x="9219118" y="4318872"/>
                <a:ext cx="127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Bioréacteur</a:t>
                </a:r>
              </a:p>
            </p:txBody>
          </p: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643F4C47-1F79-A649-9282-C59DF7B380F9}"/>
                  </a:ext>
                </a:extLst>
              </p:cNvPr>
              <p:cNvGrpSpPr/>
              <p:nvPr/>
            </p:nvGrpSpPr>
            <p:grpSpPr>
              <a:xfrm>
                <a:off x="4218203" y="3921131"/>
                <a:ext cx="1287033" cy="1797549"/>
                <a:chOff x="814905" y="3593457"/>
                <a:chExt cx="1552826" cy="2348411"/>
              </a:xfrm>
            </p:grpSpPr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E39E257B-8BF1-0347-B502-6C12BDDFB7E7}"/>
                    </a:ext>
                  </a:extLst>
                </p:cNvPr>
                <p:cNvSpPr/>
                <p:nvPr/>
              </p:nvSpPr>
              <p:spPr>
                <a:xfrm>
                  <a:off x="905117" y="3593457"/>
                  <a:ext cx="1462614" cy="2348411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F491DC34-571D-5D42-8A73-8BC7B19CE4C0}"/>
                    </a:ext>
                  </a:extLst>
                </p:cNvPr>
                <p:cNvSpPr txBox="1"/>
                <p:nvPr/>
              </p:nvSpPr>
              <p:spPr>
                <a:xfrm>
                  <a:off x="814905" y="4404492"/>
                  <a:ext cx="1347889" cy="1085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dirty="0">
                      <a:solidFill>
                        <a:schemeClr val="bg1"/>
                      </a:solidFill>
                    </a:rPr>
                    <a:t>Réservoir</a:t>
                  </a:r>
                </a:p>
                <a:p>
                  <a:pPr algn="ctr"/>
                  <a:r>
                    <a:rPr lang="fr-FR" sz="16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fr-FR" sz="16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fr-FR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 algn="ctr"/>
                  <a:r>
                    <a:rPr lang="fr-FR" sz="1600" dirty="0">
                      <a:solidFill>
                        <a:schemeClr val="bg1"/>
                      </a:solidFill>
                    </a:rPr>
                    <a:t>nutriments</a:t>
                  </a: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8A37848-A026-1149-B238-F8788F236EFE}"/>
                  </a:ext>
                </a:extLst>
              </p:cNvPr>
              <p:cNvGrpSpPr/>
              <p:nvPr/>
            </p:nvGrpSpPr>
            <p:grpSpPr>
              <a:xfrm>
                <a:off x="5009962" y="5867598"/>
                <a:ext cx="2405310" cy="316717"/>
                <a:chOff x="4985808" y="5808760"/>
                <a:chExt cx="2405310" cy="316717"/>
              </a:xfrm>
            </p:grpSpPr>
            <p:cxnSp>
              <p:nvCxnSpPr>
                <p:cNvPr id="29" name="Connecteur droit 28">
                  <a:extLst>
                    <a:ext uri="{FF2B5EF4-FFF2-40B4-BE49-F238E27FC236}">
                      <a16:creationId xmlns:a16="http://schemas.microsoft.com/office/drawing/2014/main" id="{F7918B1B-EFB8-AB44-B1CF-D823A3EDB37D}"/>
                    </a:ext>
                  </a:extLst>
                </p:cNvPr>
                <p:cNvCxnSpPr/>
                <p:nvPr/>
              </p:nvCxnSpPr>
              <p:spPr>
                <a:xfrm>
                  <a:off x="4985808" y="6125477"/>
                  <a:ext cx="240531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29">
                  <a:extLst>
                    <a:ext uri="{FF2B5EF4-FFF2-40B4-BE49-F238E27FC236}">
                      <a16:creationId xmlns:a16="http://schemas.microsoft.com/office/drawing/2014/main" id="{950B94AF-1636-D74E-9DB2-C0A1542B2CB4}"/>
                    </a:ext>
                  </a:extLst>
                </p:cNvPr>
                <p:cNvCxnSpPr/>
                <p:nvPr/>
              </p:nvCxnSpPr>
              <p:spPr>
                <a:xfrm>
                  <a:off x="4985808" y="5808760"/>
                  <a:ext cx="0" cy="3167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D7487DF4-083D-B748-BA17-2E7D79B8BE8D}"/>
                    </a:ext>
                  </a:extLst>
                </p:cNvPr>
                <p:cNvCxnSpPr/>
                <p:nvPr/>
              </p:nvCxnSpPr>
              <p:spPr>
                <a:xfrm flipV="1">
                  <a:off x="7391118" y="5808760"/>
                  <a:ext cx="0" cy="316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88F248D7-A7D2-5340-92C1-D5D712135C7B}"/>
                  </a:ext>
                </a:extLst>
              </p:cNvPr>
              <p:cNvGrpSpPr/>
              <p:nvPr/>
            </p:nvGrpSpPr>
            <p:grpSpPr>
              <a:xfrm>
                <a:off x="5009962" y="3454060"/>
                <a:ext cx="2405310" cy="352954"/>
                <a:chOff x="5029200" y="3429000"/>
                <a:chExt cx="2405310" cy="352954"/>
              </a:xfrm>
            </p:grpSpPr>
            <p:cxnSp>
              <p:nvCxnSpPr>
                <p:cNvPr id="26" name="Connecteur droit 25">
                  <a:extLst>
                    <a:ext uri="{FF2B5EF4-FFF2-40B4-BE49-F238E27FC236}">
                      <a16:creationId xmlns:a16="http://schemas.microsoft.com/office/drawing/2014/main" id="{5CF92987-99AF-BB48-AE66-61B4D4D79CB3}"/>
                    </a:ext>
                  </a:extLst>
                </p:cNvPr>
                <p:cNvCxnSpPr/>
                <p:nvPr/>
              </p:nvCxnSpPr>
              <p:spPr>
                <a:xfrm>
                  <a:off x="5029200" y="3429000"/>
                  <a:ext cx="240531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26">
                  <a:extLst>
                    <a:ext uri="{FF2B5EF4-FFF2-40B4-BE49-F238E27FC236}">
                      <a16:creationId xmlns:a16="http://schemas.microsoft.com/office/drawing/2014/main" id="{F48C5E11-80FA-F745-AAF9-5C03CC088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4510" y="3433816"/>
                  <a:ext cx="0" cy="3167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eur droit avec flèche 27">
                  <a:extLst>
                    <a:ext uri="{FF2B5EF4-FFF2-40B4-BE49-F238E27FC236}">
                      <a16:creationId xmlns:a16="http://schemas.microsoft.com/office/drawing/2014/main" id="{2654FB8C-7D66-E045-83B2-1F689B310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9200" y="3430196"/>
                  <a:ext cx="0" cy="3517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C7E435B-83BE-A548-85AF-FED6797A8556}"/>
                  </a:ext>
                </a:extLst>
              </p:cNvPr>
              <p:cNvSpPr txBox="1"/>
              <p:nvPr/>
            </p:nvSpPr>
            <p:spPr>
              <a:xfrm>
                <a:off x="5533359" y="6200515"/>
                <a:ext cx="1683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>
                    <a:solidFill>
                      <a:schemeClr val="accent1"/>
                    </a:solidFill>
                  </a:rPr>
                  <a:t>Qv</a:t>
                </a:r>
                <a:r>
                  <a:rPr lang="fr-FR" dirty="0">
                    <a:solidFill>
                      <a:schemeClr val="accent1"/>
                    </a:solidFill>
                  </a:rPr>
                  <a:t> = 10 </a:t>
                </a:r>
                <a:r>
                  <a:rPr lang="fr-FR" dirty="0" err="1">
                    <a:solidFill>
                      <a:schemeClr val="accent1"/>
                    </a:solidFill>
                  </a:rPr>
                  <a:t>mL</a:t>
                </a:r>
                <a:r>
                  <a:rPr lang="fr-FR" dirty="0">
                    <a:solidFill>
                      <a:schemeClr val="accent1"/>
                    </a:solidFill>
                  </a:rPr>
                  <a:t>/min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DB15598-68B2-D342-AAB6-879D050C7992}"/>
                  </a:ext>
                </a:extLst>
              </p:cNvPr>
              <p:cNvSpPr txBox="1"/>
              <p:nvPr/>
            </p:nvSpPr>
            <p:spPr>
              <a:xfrm rot="16200000">
                <a:off x="5923342" y="4635238"/>
                <a:ext cx="12036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H = 40 mm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49007C2-DECD-8C42-825C-173EE63BCA0B}"/>
                  </a:ext>
                </a:extLst>
              </p:cNvPr>
              <p:cNvSpPr txBox="1"/>
              <p:nvPr/>
            </p:nvSpPr>
            <p:spPr>
              <a:xfrm rot="16200000">
                <a:off x="3394544" y="4788181"/>
                <a:ext cx="1297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>
                    <a:solidFill>
                      <a:schemeClr val="accent1"/>
                    </a:solidFill>
                  </a:rPr>
                  <a:t>Vr</a:t>
                </a:r>
                <a:r>
                  <a:rPr lang="fr-FR" dirty="0">
                    <a:solidFill>
                      <a:schemeClr val="accent1"/>
                    </a:solidFill>
                  </a:rPr>
                  <a:t> = 200 </a:t>
                </a:r>
                <a:r>
                  <a:rPr lang="fr-FR" dirty="0" err="1">
                    <a:solidFill>
                      <a:schemeClr val="accent1"/>
                    </a:solidFill>
                  </a:rPr>
                  <a:t>mL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08CAB238-FC69-0243-82A1-AD4B114004CB}"/>
                  </a:ext>
                </a:extLst>
              </p:cNvPr>
              <p:cNvSpPr txBox="1"/>
              <p:nvPr/>
            </p:nvSpPr>
            <p:spPr>
              <a:xfrm>
                <a:off x="3143250" y="458628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O</a:t>
                </a:r>
                <a:r>
                  <a:rPr lang="fr-FR" baseline="-25000" dirty="0">
                    <a:solidFill>
                      <a:schemeClr val="bg1"/>
                    </a:solidFill>
                  </a:rPr>
                  <a:t>2</a:t>
                </a:r>
                <a:endParaRPr lang="fr-FR" dirty="0"/>
              </a:p>
            </p:txBody>
          </p:sp>
        </p:grp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96EBA9A8-8FBE-F247-ADEF-3D47D02586D8}"/>
                </a:ext>
              </a:extLst>
            </p:cNvPr>
            <p:cNvCxnSpPr>
              <a:cxnSpLocks/>
            </p:cNvCxnSpPr>
            <p:nvPr/>
          </p:nvCxnSpPr>
          <p:spPr>
            <a:xfrm>
              <a:off x="6498255" y="2511159"/>
              <a:ext cx="16719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7CF500F-76D7-6D40-B32B-B2D5D1B4427C}"/>
                </a:ext>
              </a:extLst>
            </p:cNvPr>
            <p:cNvSpPr txBox="1"/>
            <p:nvPr/>
          </p:nvSpPr>
          <p:spPr>
            <a:xfrm>
              <a:off x="6543798" y="212844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12 mm</a:t>
              </a:r>
            </a:p>
          </p:txBody>
        </p: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7EE2D342-786D-6848-8C53-E8F8C083FF84}"/>
                </a:ext>
              </a:extLst>
            </p:cNvPr>
            <p:cNvCxnSpPr/>
            <p:nvPr/>
          </p:nvCxnSpPr>
          <p:spPr>
            <a:xfrm>
              <a:off x="7820615" y="5087229"/>
              <a:ext cx="2389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52AFA76-5D05-2545-841C-62493B983D45}"/>
                </a:ext>
              </a:extLst>
            </p:cNvPr>
            <p:cNvSpPr txBox="1"/>
            <p:nvPr/>
          </p:nvSpPr>
          <p:spPr>
            <a:xfrm>
              <a:off x="7553076" y="5087229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1"/>
                  </a:solidFill>
                </a:rPr>
                <a:t>0.6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30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5C9722-81E5-6449-91CA-F0B925D50D96}"/>
              </a:ext>
            </a:extLst>
          </p:cNvPr>
          <p:cNvSpPr txBox="1"/>
          <p:nvPr/>
        </p:nvSpPr>
        <p:spPr>
          <a:xfrm>
            <a:off x="759171" y="835725"/>
            <a:ext cx="103441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		</a:t>
            </a:r>
            <a:r>
              <a:rPr lang="fr-FR" sz="2400" dirty="0">
                <a:latin typeface="American Typewriter" panose="02090604020004020304" pitchFamily="18" charset="77"/>
              </a:rPr>
              <a:t>Culture cellulaire : </a:t>
            </a: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r>
              <a:rPr lang="fr-FR" sz="2000" dirty="0">
                <a:latin typeface="American Typewriter" panose="02090604020004020304" pitchFamily="18" charset="77"/>
              </a:rPr>
              <a:t>Prolifération des cellules jusqu’à formation d’un tapis cellulaire =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confluence</a:t>
            </a:r>
          </a:p>
          <a:p>
            <a:endParaRPr lang="fr-FR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000" dirty="0">
                <a:latin typeface="American Typewriter" panose="02090604020004020304" pitchFamily="18" charset="77"/>
              </a:rPr>
              <a:t>Sur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surface plane</a:t>
            </a:r>
            <a:r>
              <a:rPr lang="fr-FR" sz="2000" dirty="0">
                <a:latin typeface="American Typewriter" panose="02090604020004020304" pitchFamily="18" charset="77"/>
              </a:rPr>
              <a:t>, pas souhaitable car les cellules suivent des dérives. 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fr-FR" sz="2000" dirty="0">
                <a:latin typeface="American Typewriter" panose="02090604020004020304" pitchFamily="18" charset="77"/>
              </a:rPr>
              <a:t>Acte de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repiquage</a:t>
            </a:r>
            <a:r>
              <a:rPr lang="fr-FR" sz="2000" dirty="0">
                <a:latin typeface="American Typewriter" panose="02090604020004020304" pitchFamily="18" charset="77"/>
              </a:rPr>
              <a:t>/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passage</a:t>
            </a:r>
            <a:r>
              <a:rPr lang="fr-FR" sz="2000" dirty="0">
                <a:latin typeface="American Typewriter" panose="02090604020004020304" pitchFamily="18" charset="77"/>
              </a:rPr>
              <a:t> quand </a:t>
            </a:r>
            <a:r>
              <a:rPr lang="fr-FR" sz="2000" dirty="0" err="1">
                <a:latin typeface="American Typewriter" panose="02090604020004020304" pitchFamily="18" charset="77"/>
              </a:rPr>
              <a:t>taux</a:t>
            </a:r>
            <a:r>
              <a:rPr lang="fr-FR" sz="2000" baseline="-25000" dirty="0" err="1">
                <a:latin typeface="American Typewriter" panose="02090604020004020304" pitchFamily="18" charset="77"/>
              </a:rPr>
              <a:t>confluence</a:t>
            </a:r>
            <a:r>
              <a:rPr lang="fr-FR" sz="2000" baseline="-25000" dirty="0">
                <a:latin typeface="American Typewriter" panose="02090604020004020304" pitchFamily="18" charset="77"/>
              </a:rPr>
              <a:t> </a:t>
            </a:r>
            <a:r>
              <a:rPr lang="fr-FR" sz="2000" dirty="0">
                <a:latin typeface="American Typewriter" panose="02090604020004020304" pitchFamily="18" charset="77"/>
              </a:rPr>
              <a:t>= 80% : maintient les cellules en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phase exponentielle</a:t>
            </a:r>
            <a:r>
              <a:rPr lang="fr-FR" sz="2000" dirty="0">
                <a:latin typeface="American Typewriter" panose="02090604020004020304" pitchFamily="18" charset="77"/>
              </a:rPr>
              <a:t> de croissance. Principe : mise en culture d’une fraction de cellules dans une nouvelle boîte de culture, à intervalles de temps réguliers. </a:t>
            </a:r>
          </a:p>
          <a:p>
            <a:pPr marL="285750" indent="-285750">
              <a:buFont typeface="Symbol" pitchFamily="2" charset="2"/>
              <a:buChar char="Þ"/>
            </a:pPr>
            <a:endParaRPr lang="fr-FR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fr-FR" sz="2000" dirty="0">
                <a:latin typeface="American Typewriter" panose="02090604020004020304" pitchFamily="18" charset="77"/>
              </a:rPr>
              <a:t>Réalisé en TP avec des </a:t>
            </a:r>
            <a:r>
              <a:rPr lang="fr-FR" sz="2000" b="1" dirty="0">
                <a:latin typeface="American Typewriter" panose="02090604020004020304" pitchFamily="18" charset="77"/>
              </a:rPr>
              <a:t>fibroblastes</a:t>
            </a:r>
            <a:r>
              <a:rPr lang="fr-FR" sz="2000" dirty="0">
                <a:latin typeface="American Typewriter" panose="02090604020004020304" pitchFamily="18" charset="77"/>
              </a:rPr>
              <a:t> : repiquage tous les 24h. </a:t>
            </a:r>
          </a:p>
          <a:p>
            <a:r>
              <a:rPr lang="fr-FR" sz="2000" dirty="0">
                <a:latin typeface="American Typewriter" panose="02090604020004020304" pitchFamily="18" charset="77"/>
              </a:rPr>
              <a:t>Protocole : on décolle les cellules de la boîte de culture avec une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enzyme </a:t>
            </a:r>
            <a:r>
              <a:rPr lang="fr-FR" sz="2000" dirty="0">
                <a:latin typeface="American Typewriter" panose="02090604020004020304" pitchFamily="18" charset="77"/>
              </a:rPr>
              <a:t>(EDTA), puis une fraction cellulaire en présence de milieu complet passe sous centrifugeuse. On place ensuite les cellules dans une nouvelle boîte de culture.</a:t>
            </a:r>
          </a:p>
        </p:txBody>
      </p:sp>
    </p:spTree>
    <p:extLst>
      <p:ext uri="{BB962C8B-B14F-4D97-AF65-F5344CB8AC3E}">
        <p14:creationId xmlns:p14="http://schemas.microsoft.com/office/powerpoint/2010/main" val="336072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F8F60A-77FE-774A-9DD5-D724BBA72AB3}"/>
              </a:ext>
            </a:extLst>
          </p:cNvPr>
          <p:cNvSpPr txBox="1"/>
          <p:nvPr/>
        </p:nvSpPr>
        <p:spPr>
          <a:xfrm>
            <a:off x="670705" y="549711"/>
            <a:ext cx="112611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2000" dirty="0">
                <a:latin typeface="American Typewriter" panose="02090604020004020304" pitchFamily="18" charset="77"/>
              </a:rPr>
              <a:t>Sur </a:t>
            </a:r>
            <a:r>
              <a:rPr lang="fr-FR" sz="2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surface courbe</a:t>
            </a:r>
            <a:r>
              <a:rPr lang="fr-FR" sz="2000" dirty="0">
                <a:latin typeface="American Typewriter" panose="02090604020004020304" pitchFamily="18" charset="77"/>
              </a:rPr>
              <a:t>, la confluence et la </a:t>
            </a:r>
            <a:r>
              <a:rPr lang="fr-FR" sz="2000" dirty="0" err="1">
                <a:latin typeface="American Typewriter" panose="02090604020004020304" pitchFamily="18" charset="77"/>
              </a:rPr>
              <a:t>surconfluence</a:t>
            </a:r>
            <a:r>
              <a:rPr lang="fr-FR" sz="2000" dirty="0">
                <a:latin typeface="American Typewriter" panose="02090604020004020304" pitchFamily="18" charset="77"/>
              </a:rPr>
              <a:t> ne détériorent pas les cellules. Dans notre étude, la </a:t>
            </a:r>
            <a:r>
              <a:rPr lang="fr-FR" sz="2000" dirty="0" err="1">
                <a:latin typeface="American Typewriter" panose="02090604020004020304" pitchFamily="18" charset="77"/>
              </a:rPr>
              <a:t>surconfluence</a:t>
            </a:r>
            <a:r>
              <a:rPr lang="fr-FR" sz="2000" dirty="0">
                <a:latin typeface="American Typewriter" panose="02090604020004020304" pitchFamily="18" charset="77"/>
              </a:rPr>
              <a:t> est souhaitable pour la prolifération.  </a:t>
            </a:r>
          </a:p>
          <a:p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98FA57F-BBFD-564B-8BA4-A38E4C06E861}"/>
              </a:ext>
            </a:extLst>
          </p:cNvPr>
          <p:cNvGrpSpPr/>
          <p:nvPr/>
        </p:nvGrpSpPr>
        <p:grpSpPr>
          <a:xfrm>
            <a:off x="3271106" y="1677470"/>
            <a:ext cx="5047462" cy="2099049"/>
            <a:chOff x="3080290" y="4727373"/>
            <a:chExt cx="4307235" cy="1919353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B2B523D-D1E4-0040-8C34-074100DA70FC}"/>
                </a:ext>
              </a:extLst>
            </p:cNvPr>
            <p:cNvGrpSpPr/>
            <p:nvPr/>
          </p:nvGrpSpPr>
          <p:grpSpPr>
            <a:xfrm>
              <a:off x="3310396" y="4733926"/>
              <a:ext cx="359568" cy="1642170"/>
              <a:chOff x="3498057" y="4757738"/>
              <a:chExt cx="359568" cy="1642170"/>
            </a:xfrm>
          </p:grpSpPr>
          <p:sp>
            <p:nvSpPr>
              <p:cNvPr id="122" name="Cube 121">
                <a:extLst>
                  <a:ext uri="{FF2B5EF4-FFF2-40B4-BE49-F238E27FC236}">
                    <a16:creationId xmlns:a16="http://schemas.microsoft.com/office/drawing/2014/main" id="{5BAC8D0C-FA9C-CD48-AFB8-BBF9F1938604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Cube 122">
                <a:extLst>
                  <a:ext uri="{FF2B5EF4-FFF2-40B4-BE49-F238E27FC236}">
                    <a16:creationId xmlns:a16="http://schemas.microsoft.com/office/drawing/2014/main" id="{CC6D44A9-8BAB-F24D-8D17-B6831CB45F9B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B0CDCA91-58C7-EE47-9D03-54B4BB532C26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A8834A3C-4005-1C42-94E2-2E2FDC86D600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A9257519-A67E-7C49-A090-A948B5508F36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D7ED66D4-1467-5947-98B4-CEB2E2265D11}"/>
                </a:ext>
              </a:extLst>
            </p:cNvPr>
            <p:cNvGrpSpPr/>
            <p:nvPr/>
          </p:nvGrpSpPr>
          <p:grpSpPr>
            <a:xfrm>
              <a:off x="7027957" y="4727373"/>
              <a:ext cx="359568" cy="1642170"/>
              <a:chOff x="3498057" y="4757738"/>
              <a:chExt cx="359568" cy="1642170"/>
            </a:xfrm>
          </p:grpSpPr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F11E1BD9-3A59-8D42-A7B1-A0BC230F3C74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37829427-5A7A-FB4D-8E0D-F79C12CAF728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56335F77-751E-2E4D-9CB8-51006BB0D5A8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AFAE9E30-6C51-914C-9B13-C964D028E8D4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Cube 120">
                <a:extLst>
                  <a:ext uri="{FF2B5EF4-FFF2-40B4-BE49-F238E27FC236}">
                    <a16:creationId xmlns:a16="http://schemas.microsoft.com/office/drawing/2014/main" id="{3D8E58C3-1B60-DA4C-B55F-8B65040FEE42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CEDD4123-07DC-044A-A84F-640A9089F6AC}"/>
                </a:ext>
              </a:extLst>
            </p:cNvPr>
            <p:cNvGrpSpPr/>
            <p:nvPr/>
          </p:nvGrpSpPr>
          <p:grpSpPr>
            <a:xfrm>
              <a:off x="3196491" y="4844580"/>
              <a:ext cx="359568" cy="1642170"/>
              <a:chOff x="3498057" y="4757738"/>
              <a:chExt cx="359568" cy="1642170"/>
            </a:xfrm>
          </p:grpSpPr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373C51FB-217D-AE4B-9861-A48FDDFD2AFB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6E626801-9E4D-8F44-B8D5-76A1D2C4BB3D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C1DA402F-571B-D040-A642-B676532D2121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88793955-8E26-5647-9A0D-5A7411B5C2CF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0C1F32F8-D148-B24A-9EE2-ACCD581CD33B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F5538DC-673C-8447-9957-1877DB689795}"/>
                </a:ext>
              </a:extLst>
            </p:cNvPr>
            <p:cNvGrpSpPr/>
            <p:nvPr/>
          </p:nvGrpSpPr>
          <p:grpSpPr>
            <a:xfrm>
              <a:off x="3080290" y="4943178"/>
              <a:ext cx="359568" cy="1642170"/>
              <a:chOff x="3498057" y="4757738"/>
              <a:chExt cx="359568" cy="1642170"/>
            </a:xfrm>
          </p:grpSpPr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434DDD6E-E948-A54C-89F0-0AA20EFAB8A5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9E7E5F58-81C4-F44F-96F9-7F5FE34B797A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AB04744F-7E57-C44A-A071-69B2F12D1E83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E9807768-FD20-9D4D-8413-49F87696D892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52954FED-02A1-2F46-8A0E-61A780CCF91C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5CAF0BD-98EE-1F4F-8532-3A8359FD8E1A}"/>
                </a:ext>
              </a:extLst>
            </p:cNvPr>
            <p:cNvGrpSpPr/>
            <p:nvPr/>
          </p:nvGrpSpPr>
          <p:grpSpPr>
            <a:xfrm>
              <a:off x="4326991" y="4733329"/>
              <a:ext cx="927805" cy="1913397"/>
              <a:chOff x="4326991" y="4733329"/>
              <a:chExt cx="927805" cy="1913397"/>
            </a:xfrm>
          </p:grpSpPr>
          <p:grpSp>
            <p:nvGrpSpPr>
              <p:cNvPr id="71" name="Groupe 70">
                <a:extLst>
                  <a:ext uri="{FF2B5EF4-FFF2-40B4-BE49-F238E27FC236}">
                    <a16:creationId xmlns:a16="http://schemas.microsoft.com/office/drawing/2014/main" id="{BE52777E-2297-9147-AA16-974E6025D7C0}"/>
                  </a:ext>
                </a:extLst>
              </p:cNvPr>
              <p:cNvGrpSpPr/>
              <p:nvPr/>
            </p:nvGrpSpPr>
            <p:grpSpPr>
              <a:xfrm>
                <a:off x="4540546" y="4733927"/>
                <a:ext cx="359568" cy="1642170"/>
                <a:chOff x="3498057" y="4757738"/>
                <a:chExt cx="359568" cy="1642170"/>
              </a:xfrm>
            </p:grpSpPr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7232897C-0198-A147-BAA0-3BC4DE87E146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3A2CEC6E-796C-554F-B33A-82259CB16A3A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266E98F9-8BD2-3C4D-B938-1BF246C076A4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0F38E525-3FCB-4945-8954-FA96E33A7538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8E4F3B52-1A72-4342-AA9B-A9CEB33F97B9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2" name="Groupe 71">
                <a:extLst>
                  <a:ext uri="{FF2B5EF4-FFF2-40B4-BE49-F238E27FC236}">
                    <a16:creationId xmlns:a16="http://schemas.microsoft.com/office/drawing/2014/main" id="{684D7050-D572-1A43-BC93-838D315C4011}"/>
                  </a:ext>
                </a:extLst>
              </p:cNvPr>
              <p:cNvGrpSpPr/>
              <p:nvPr/>
            </p:nvGrpSpPr>
            <p:grpSpPr>
              <a:xfrm>
                <a:off x="4895228" y="4733329"/>
                <a:ext cx="359568" cy="1642170"/>
                <a:chOff x="3498057" y="4757738"/>
                <a:chExt cx="359568" cy="1642170"/>
              </a:xfrm>
            </p:grpSpPr>
            <p:sp>
              <p:nvSpPr>
                <p:cNvPr id="97" name="Cube 96">
                  <a:extLst>
                    <a:ext uri="{FF2B5EF4-FFF2-40B4-BE49-F238E27FC236}">
                      <a16:creationId xmlns:a16="http://schemas.microsoft.com/office/drawing/2014/main" id="{725881EB-F3EB-B049-8D42-B80895A3FEC3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B880A398-EE47-514F-8D42-F8A5528BA665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Cube 98">
                  <a:extLst>
                    <a:ext uri="{FF2B5EF4-FFF2-40B4-BE49-F238E27FC236}">
                      <a16:creationId xmlns:a16="http://schemas.microsoft.com/office/drawing/2014/main" id="{8BC68FF6-E992-4542-9F4D-8D2A75105458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6E7A97C7-918D-214A-A262-E186252785A8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337E5037-608C-F248-9ACC-3812D24D3198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F33140D2-B4C7-E64F-BFF9-E297C4C0A444}"/>
                  </a:ext>
                </a:extLst>
              </p:cNvPr>
              <p:cNvGrpSpPr/>
              <p:nvPr/>
            </p:nvGrpSpPr>
            <p:grpSpPr>
              <a:xfrm>
                <a:off x="4441008" y="4860504"/>
                <a:ext cx="359568" cy="1642170"/>
                <a:chOff x="3498057" y="4757738"/>
                <a:chExt cx="359568" cy="1642170"/>
              </a:xfrm>
            </p:grpSpPr>
            <p:sp>
              <p:nvSpPr>
                <p:cNvPr id="92" name="Cube 91">
                  <a:extLst>
                    <a:ext uri="{FF2B5EF4-FFF2-40B4-BE49-F238E27FC236}">
                      <a16:creationId xmlns:a16="http://schemas.microsoft.com/office/drawing/2014/main" id="{359F57E9-E339-1346-9BBA-D9D88444DE6C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3" name="Cube 92">
                  <a:extLst>
                    <a:ext uri="{FF2B5EF4-FFF2-40B4-BE49-F238E27FC236}">
                      <a16:creationId xmlns:a16="http://schemas.microsoft.com/office/drawing/2014/main" id="{8E59C867-556C-D84F-94B0-01A2EE5F15C7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4" name="Cube 93">
                  <a:extLst>
                    <a:ext uri="{FF2B5EF4-FFF2-40B4-BE49-F238E27FC236}">
                      <a16:creationId xmlns:a16="http://schemas.microsoft.com/office/drawing/2014/main" id="{ACB6BBCE-398D-C44D-92DA-606EDF9CAFFC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5" name="Cube 94">
                  <a:extLst>
                    <a:ext uri="{FF2B5EF4-FFF2-40B4-BE49-F238E27FC236}">
                      <a16:creationId xmlns:a16="http://schemas.microsoft.com/office/drawing/2014/main" id="{5F667E68-B68D-5B49-9150-77253FAE0D4E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Cube 95">
                  <a:extLst>
                    <a:ext uri="{FF2B5EF4-FFF2-40B4-BE49-F238E27FC236}">
                      <a16:creationId xmlns:a16="http://schemas.microsoft.com/office/drawing/2014/main" id="{2C8ECA38-A6E4-114C-B119-BE9303986F62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1F4C9224-06DA-7E4E-A5B3-338B103ED8F3}"/>
                  </a:ext>
                </a:extLst>
              </p:cNvPr>
              <p:cNvGrpSpPr/>
              <p:nvPr/>
            </p:nvGrpSpPr>
            <p:grpSpPr>
              <a:xfrm>
                <a:off x="4326991" y="5004556"/>
                <a:ext cx="359568" cy="1642170"/>
                <a:chOff x="3498057" y="4757738"/>
                <a:chExt cx="359568" cy="1642170"/>
              </a:xfrm>
            </p:grpSpPr>
            <p:sp>
              <p:nvSpPr>
                <p:cNvPr id="87" name="Cube 86">
                  <a:extLst>
                    <a:ext uri="{FF2B5EF4-FFF2-40B4-BE49-F238E27FC236}">
                      <a16:creationId xmlns:a16="http://schemas.microsoft.com/office/drawing/2014/main" id="{38BF7FD6-8FEF-7B43-AE1D-E4FF1FEE57D6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Cube 87">
                  <a:extLst>
                    <a:ext uri="{FF2B5EF4-FFF2-40B4-BE49-F238E27FC236}">
                      <a16:creationId xmlns:a16="http://schemas.microsoft.com/office/drawing/2014/main" id="{548E43AB-B3CD-2342-B27F-839BF73FC15D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9" name="Cube 88">
                  <a:extLst>
                    <a:ext uri="{FF2B5EF4-FFF2-40B4-BE49-F238E27FC236}">
                      <a16:creationId xmlns:a16="http://schemas.microsoft.com/office/drawing/2014/main" id="{FB54C575-3A58-1B4A-9B0B-8EDFA5DEF8F3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0" name="Cube 89">
                  <a:extLst>
                    <a:ext uri="{FF2B5EF4-FFF2-40B4-BE49-F238E27FC236}">
                      <a16:creationId xmlns:a16="http://schemas.microsoft.com/office/drawing/2014/main" id="{4F2F4CFB-C51B-7541-AB05-E5C156BA2240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1" name="Cube 90">
                  <a:extLst>
                    <a:ext uri="{FF2B5EF4-FFF2-40B4-BE49-F238E27FC236}">
                      <a16:creationId xmlns:a16="http://schemas.microsoft.com/office/drawing/2014/main" id="{0E9BA03A-7ADF-8F43-8688-3563085F8876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B1D833F-0826-9348-867E-A31FE14CE548}"/>
                  </a:ext>
                </a:extLst>
              </p:cNvPr>
              <p:cNvGrpSpPr/>
              <p:nvPr/>
            </p:nvGrpSpPr>
            <p:grpSpPr>
              <a:xfrm>
                <a:off x="4778831" y="4872931"/>
                <a:ext cx="359568" cy="1642170"/>
                <a:chOff x="3498057" y="4757738"/>
                <a:chExt cx="359568" cy="1642170"/>
              </a:xfrm>
            </p:grpSpPr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6A475FBC-AA1B-A643-BA1B-9E5373CA73FF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3" name="Cube 82">
                  <a:extLst>
                    <a:ext uri="{FF2B5EF4-FFF2-40B4-BE49-F238E27FC236}">
                      <a16:creationId xmlns:a16="http://schemas.microsoft.com/office/drawing/2014/main" id="{C098211E-AEBD-FD40-B8EE-7E02E1364BB0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Cube 83">
                  <a:extLst>
                    <a:ext uri="{FF2B5EF4-FFF2-40B4-BE49-F238E27FC236}">
                      <a16:creationId xmlns:a16="http://schemas.microsoft.com/office/drawing/2014/main" id="{B68D4006-24E9-7642-843B-36C0FE672C5B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Cube 84">
                  <a:extLst>
                    <a:ext uri="{FF2B5EF4-FFF2-40B4-BE49-F238E27FC236}">
                      <a16:creationId xmlns:a16="http://schemas.microsoft.com/office/drawing/2014/main" id="{9A9FB4C7-D344-F941-B715-2CD68D71B424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Cube 85">
                  <a:extLst>
                    <a:ext uri="{FF2B5EF4-FFF2-40B4-BE49-F238E27FC236}">
                      <a16:creationId xmlns:a16="http://schemas.microsoft.com/office/drawing/2014/main" id="{A718565B-12F8-7646-8E26-B4BF0B69D91D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806DC31D-2435-354B-B5F2-9596C3F326AE}"/>
                  </a:ext>
                </a:extLst>
              </p:cNvPr>
              <p:cNvGrpSpPr/>
              <p:nvPr/>
            </p:nvGrpSpPr>
            <p:grpSpPr>
              <a:xfrm>
                <a:off x="4655648" y="5001132"/>
                <a:ext cx="359568" cy="1642170"/>
                <a:chOff x="3498057" y="4757738"/>
                <a:chExt cx="359568" cy="1642170"/>
              </a:xfrm>
            </p:grpSpPr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3741B114-5049-8A48-AAC5-DC0741564F03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Cube 77">
                  <a:extLst>
                    <a:ext uri="{FF2B5EF4-FFF2-40B4-BE49-F238E27FC236}">
                      <a16:creationId xmlns:a16="http://schemas.microsoft.com/office/drawing/2014/main" id="{232BE1AC-26C5-6541-B0BA-12F646A25FE6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Cube 78">
                  <a:extLst>
                    <a:ext uri="{FF2B5EF4-FFF2-40B4-BE49-F238E27FC236}">
                      <a16:creationId xmlns:a16="http://schemas.microsoft.com/office/drawing/2014/main" id="{D92CBB1F-1E45-5C43-B20E-2B3AE9610201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Cube 79">
                  <a:extLst>
                    <a:ext uri="{FF2B5EF4-FFF2-40B4-BE49-F238E27FC236}">
                      <a16:creationId xmlns:a16="http://schemas.microsoft.com/office/drawing/2014/main" id="{F991E487-B104-F64D-999E-DEAC15200B61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Cube 80">
                  <a:extLst>
                    <a:ext uri="{FF2B5EF4-FFF2-40B4-BE49-F238E27FC236}">
                      <a16:creationId xmlns:a16="http://schemas.microsoft.com/office/drawing/2014/main" id="{2ACD3FC2-974F-8841-92C2-8C818DBFCF02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A504EB7-F29A-0243-90AA-79510991C996}"/>
                </a:ext>
              </a:extLst>
            </p:cNvPr>
            <p:cNvGrpSpPr/>
            <p:nvPr/>
          </p:nvGrpSpPr>
          <p:grpSpPr>
            <a:xfrm>
              <a:off x="6091765" y="4729905"/>
              <a:ext cx="927805" cy="1913397"/>
              <a:chOff x="4326991" y="4733329"/>
              <a:chExt cx="927805" cy="1913397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87C2235C-1CDE-A347-A0E8-57FA52623FE5}"/>
                  </a:ext>
                </a:extLst>
              </p:cNvPr>
              <p:cNvGrpSpPr/>
              <p:nvPr/>
            </p:nvGrpSpPr>
            <p:grpSpPr>
              <a:xfrm>
                <a:off x="4540546" y="4733927"/>
                <a:ext cx="359568" cy="1642170"/>
                <a:chOff x="3498057" y="4757738"/>
                <a:chExt cx="359568" cy="1642170"/>
              </a:xfrm>
            </p:grpSpPr>
            <p:sp>
              <p:nvSpPr>
                <p:cNvPr id="66" name="Cube 65">
                  <a:extLst>
                    <a:ext uri="{FF2B5EF4-FFF2-40B4-BE49-F238E27FC236}">
                      <a16:creationId xmlns:a16="http://schemas.microsoft.com/office/drawing/2014/main" id="{54E7F3D9-178F-8040-8FC0-7513BE57755A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Cube 66">
                  <a:extLst>
                    <a:ext uri="{FF2B5EF4-FFF2-40B4-BE49-F238E27FC236}">
                      <a16:creationId xmlns:a16="http://schemas.microsoft.com/office/drawing/2014/main" id="{FADFE83D-C4A7-EB48-B027-1453F87A0BCD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4CBD4C15-8479-C447-AA21-1D098C5900E4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Cube 68">
                  <a:extLst>
                    <a:ext uri="{FF2B5EF4-FFF2-40B4-BE49-F238E27FC236}">
                      <a16:creationId xmlns:a16="http://schemas.microsoft.com/office/drawing/2014/main" id="{28EE7A4C-F027-1E4B-B29F-92E052641E4F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Cube 69">
                  <a:extLst>
                    <a:ext uri="{FF2B5EF4-FFF2-40B4-BE49-F238E27FC236}">
                      <a16:creationId xmlns:a16="http://schemas.microsoft.com/office/drawing/2014/main" id="{2D6985BF-D5B4-4841-A024-DB47FF1C758A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072E0F00-4461-154C-9059-ACA37470F778}"/>
                  </a:ext>
                </a:extLst>
              </p:cNvPr>
              <p:cNvGrpSpPr/>
              <p:nvPr/>
            </p:nvGrpSpPr>
            <p:grpSpPr>
              <a:xfrm>
                <a:off x="4895228" y="4733329"/>
                <a:ext cx="359568" cy="1642170"/>
                <a:chOff x="3498057" y="4757738"/>
                <a:chExt cx="359568" cy="1642170"/>
              </a:xfrm>
            </p:grpSpPr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87B98DAC-D639-D643-94F9-987F4D4C6BCC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3D2111CE-FDFA-7D43-96E8-EBBEF210B224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097AD24C-BBA3-0D42-9887-770F3541BE8C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36E8CE9-4C6D-8F4E-AE86-C002B2562490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E5A67B03-6DB3-854B-9C42-E7DCD825D343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B2ED4791-67E5-D54B-B145-CE9DF628E998}"/>
                  </a:ext>
                </a:extLst>
              </p:cNvPr>
              <p:cNvGrpSpPr/>
              <p:nvPr/>
            </p:nvGrpSpPr>
            <p:grpSpPr>
              <a:xfrm>
                <a:off x="4441008" y="4860504"/>
                <a:ext cx="359568" cy="1642170"/>
                <a:chOff x="3498057" y="4757738"/>
                <a:chExt cx="359568" cy="1642170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F3DE1941-8440-784C-9B43-3636B5D82F10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1093F4D9-86FF-5B42-A91D-BF8DF58EFA9F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Cube 57">
                  <a:extLst>
                    <a:ext uri="{FF2B5EF4-FFF2-40B4-BE49-F238E27FC236}">
                      <a16:creationId xmlns:a16="http://schemas.microsoft.com/office/drawing/2014/main" id="{6A5E8239-1629-C748-BCBA-63E829D61129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CEB6EA97-F1D8-2F4D-9E15-504AFEA81D51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0" name="Cube 59">
                  <a:extLst>
                    <a:ext uri="{FF2B5EF4-FFF2-40B4-BE49-F238E27FC236}">
                      <a16:creationId xmlns:a16="http://schemas.microsoft.com/office/drawing/2014/main" id="{CE4A455A-09A3-264F-8333-5EAC1C8A378C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12CA7E30-BF04-1F4A-A585-479F1F35787C}"/>
                  </a:ext>
                </a:extLst>
              </p:cNvPr>
              <p:cNvGrpSpPr/>
              <p:nvPr/>
            </p:nvGrpSpPr>
            <p:grpSpPr>
              <a:xfrm>
                <a:off x="4326991" y="5004556"/>
                <a:ext cx="359568" cy="1642170"/>
                <a:chOff x="3498057" y="4757738"/>
                <a:chExt cx="359568" cy="1642170"/>
              </a:xfrm>
            </p:grpSpPr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1DC8C6E2-D02F-EF45-A58E-80DF9E2E56CD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Cube 51">
                  <a:extLst>
                    <a:ext uri="{FF2B5EF4-FFF2-40B4-BE49-F238E27FC236}">
                      <a16:creationId xmlns:a16="http://schemas.microsoft.com/office/drawing/2014/main" id="{25893982-368D-3348-A00F-89095A112AE5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Cube 52">
                  <a:extLst>
                    <a:ext uri="{FF2B5EF4-FFF2-40B4-BE49-F238E27FC236}">
                      <a16:creationId xmlns:a16="http://schemas.microsoft.com/office/drawing/2014/main" id="{462CE63F-F605-3D42-9A82-74C0B8E419F0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2617BD08-5D1A-9644-AD87-A8AD4D6726C3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Cube 54">
                  <a:extLst>
                    <a:ext uri="{FF2B5EF4-FFF2-40B4-BE49-F238E27FC236}">
                      <a16:creationId xmlns:a16="http://schemas.microsoft.com/office/drawing/2014/main" id="{615BD11C-31FB-BC40-8A9B-266258933645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51821F82-D1B9-B84E-8ECE-102987349133}"/>
                  </a:ext>
                </a:extLst>
              </p:cNvPr>
              <p:cNvGrpSpPr/>
              <p:nvPr/>
            </p:nvGrpSpPr>
            <p:grpSpPr>
              <a:xfrm>
                <a:off x="4778831" y="4872931"/>
                <a:ext cx="359568" cy="1642170"/>
                <a:chOff x="3498057" y="4757738"/>
                <a:chExt cx="359568" cy="1642170"/>
              </a:xfrm>
            </p:grpSpPr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9437D108-000C-5B43-8467-099207CF1503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229F80D6-49A3-444C-B7D1-5DC4485111AB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F24A867D-7B21-CD4E-9E84-9B12D92B47E4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1F6923C4-67D5-BD49-BEE1-3A7D25F05969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Cube 49">
                  <a:extLst>
                    <a:ext uri="{FF2B5EF4-FFF2-40B4-BE49-F238E27FC236}">
                      <a16:creationId xmlns:a16="http://schemas.microsoft.com/office/drawing/2014/main" id="{4662A692-2C02-EA43-8A63-64938308B159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D7FF6615-71B9-3B4F-85EA-32FB5B3ADAD8}"/>
                  </a:ext>
                </a:extLst>
              </p:cNvPr>
              <p:cNvGrpSpPr/>
              <p:nvPr/>
            </p:nvGrpSpPr>
            <p:grpSpPr>
              <a:xfrm>
                <a:off x="4655648" y="5001132"/>
                <a:ext cx="359568" cy="1642170"/>
                <a:chOff x="3498057" y="4757738"/>
                <a:chExt cx="359568" cy="1642170"/>
              </a:xfrm>
            </p:grpSpPr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F64BBDDB-46EC-2A4F-A8B9-53E3B24DB73B}"/>
                    </a:ext>
                  </a:extLst>
                </p:cNvPr>
                <p:cNvSpPr/>
                <p:nvPr/>
              </p:nvSpPr>
              <p:spPr>
                <a:xfrm>
                  <a:off x="3500438" y="47577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Cube 41">
                  <a:extLst>
                    <a:ext uri="{FF2B5EF4-FFF2-40B4-BE49-F238E27FC236}">
                      <a16:creationId xmlns:a16="http://schemas.microsoft.com/office/drawing/2014/main" id="{034A2864-878A-AA43-8753-A4EE8EC73102}"/>
                    </a:ext>
                  </a:extLst>
                </p:cNvPr>
                <p:cNvSpPr/>
                <p:nvPr/>
              </p:nvSpPr>
              <p:spPr>
                <a:xfrm>
                  <a:off x="3498058" y="5100638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F4203305-3D6C-604F-8445-E9579B4E2515}"/>
                    </a:ext>
                  </a:extLst>
                </p:cNvPr>
                <p:cNvSpPr/>
                <p:nvPr/>
              </p:nvSpPr>
              <p:spPr>
                <a:xfrm>
                  <a:off x="3498058" y="5414962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B8A6A9A2-27D9-A142-99C2-FF7BB0CAF192}"/>
                    </a:ext>
                  </a:extLst>
                </p:cNvPr>
                <p:cNvSpPr/>
                <p:nvPr/>
              </p:nvSpPr>
              <p:spPr>
                <a:xfrm>
                  <a:off x="3498058" y="5743574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Cube 44">
                  <a:extLst>
                    <a:ext uri="{FF2B5EF4-FFF2-40B4-BE49-F238E27FC236}">
                      <a16:creationId xmlns:a16="http://schemas.microsoft.com/office/drawing/2014/main" id="{3CF7EC05-5E9F-6243-B153-12A4200CDF8A}"/>
                    </a:ext>
                  </a:extLst>
                </p:cNvPr>
                <p:cNvSpPr/>
                <p:nvPr/>
              </p:nvSpPr>
              <p:spPr>
                <a:xfrm>
                  <a:off x="3498057" y="6071296"/>
                  <a:ext cx="357187" cy="328612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3C80CE5-97E1-994E-8C65-6A17624DE289}"/>
                </a:ext>
              </a:extLst>
            </p:cNvPr>
            <p:cNvGrpSpPr/>
            <p:nvPr/>
          </p:nvGrpSpPr>
          <p:grpSpPr>
            <a:xfrm>
              <a:off x="6890256" y="4848135"/>
              <a:ext cx="359568" cy="1642170"/>
              <a:chOff x="3498057" y="4757738"/>
              <a:chExt cx="359568" cy="1642170"/>
            </a:xfrm>
          </p:grpSpPr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71889377-21BB-7841-AC70-F131E7175E26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EF44E861-0B88-1740-8C2B-067F47F409EF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C2B3E52F-7A6A-E340-A1F6-FAABF60FDF12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00FE7748-1CB0-C342-8D6B-21C8B58C9DEB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8CFFDC67-1738-7449-BFE0-C35141FB9E25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5A98F12-FB9B-4141-8A13-74D1F99D4F70}"/>
                </a:ext>
              </a:extLst>
            </p:cNvPr>
            <p:cNvGrpSpPr/>
            <p:nvPr/>
          </p:nvGrpSpPr>
          <p:grpSpPr>
            <a:xfrm>
              <a:off x="6768306" y="4991709"/>
              <a:ext cx="359568" cy="1642170"/>
              <a:chOff x="3498057" y="4757738"/>
              <a:chExt cx="359568" cy="1642170"/>
            </a:xfrm>
          </p:grpSpPr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FBB04824-1C08-6648-8D76-AF0A52D0F2CE}"/>
                  </a:ext>
                </a:extLst>
              </p:cNvPr>
              <p:cNvSpPr/>
              <p:nvPr/>
            </p:nvSpPr>
            <p:spPr>
              <a:xfrm>
                <a:off x="3500438" y="47577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A67DDC74-225E-AF45-9D5B-D7644E71DD54}"/>
                  </a:ext>
                </a:extLst>
              </p:cNvPr>
              <p:cNvSpPr/>
              <p:nvPr/>
            </p:nvSpPr>
            <p:spPr>
              <a:xfrm>
                <a:off x="3498058" y="5100638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4DEB93A9-B20C-2C41-B601-08B3C79CFCB2}"/>
                  </a:ext>
                </a:extLst>
              </p:cNvPr>
              <p:cNvSpPr/>
              <p:nvPr/>
            </p:nvSpPr>
            <p:spPr>
              <a:xfrm>
                <a:off x="3498058" y="5414962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9E2F8FE-F464-2F4C-9669-D85DC7372F5E}"/>
                  </a:ext>
                </a:extLst>
              </p:cNvPr>
              <p:cNvSpPr/>
              <p:nvPr/>
            </p:nvSpPr>
            <p:spPr>
              <a:xfrm>
                <a:off x="3498058" y="5743574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1FAC2086-10B9-E942-9A9A-90A6A669646A}"/>
                  </a:ext>
                </a:extLst>
              </p:cNvPr>
              <p:cNvSpPr/>
              <p:nvPr/>
            </p:nvSpPr>
            <p:spPr>
              <a:xfrm>
                <a:off x="3498057" y="6071296"/>
                <a:ext cx="357187" cy="32861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3" name="Flèche vers la droite 22">
              <a:extLst>
                <a:ext uri="{FF2B5EF4-FFF2-40B4-BE49-F238E27FC236}">
                  <a16:creationId xmlns:a16="http://schemas.microsoft.com/office/drawing/2014/main" id="{3F270933-69B8-FF4A-B5A0-0E8690299AEE}"/>
                </a:ext>
              </a:extLst>
            </p:cNvPr>
            <p:cNvSpPr/>
            <p:nvPr/>
          </p:nvSpPr>
          <p:spPr>
            <a:xfrm>
              <a:off x="3857625" y="5555456"/>
              <a:ext cx="342900" cy="328612"/>
            </a:xfrm>
            <a:prstGeom prst="rightArrow">
              <a:avLst/>
            </a:prstGeom>
            <a:solidFill>
              <a:srgbClr val="FF7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lèche vers la droite 23">
              <a:extLst>
                <a:ext uri="{FF2B5EF4-FFF2-40B4-BE49-F238E27FC236}">
                  <a16:creationId xmlns:a16="http://schemas.microsoft.com/office/drawing/2014/main" id="{918D6502-D7AA-F448-BA75-CB3B7D9AD6F6}"/>
                </a:ext>
              </a:extLst>
            </p:cNvPr>
            <p:cNvSpPr/>
            <p:nvPr/>
          </p:nvSpPr>
          <p:spPr>
            <a:xfrm>
              <a:off x="5523529" y="5555456"/>
              <a:ext cx="342900" cy="328612"/>
            </a:xfrm>
            <a:prstGeom prst="rightArrow">
              <a:avLst/>
            </a:prstGeom>
            <a:solidFill>
              <a:srgbClr val="FF7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8242A671-D4AC-434E-A4B8-0886888A3563}"/>
              </a:ext>
            </a:extLst>
          </p:cNvPr>
          <p:cNvSpPr txBox="1"/>
          <p:nvPr/>
        </p:nvSpPr>
        <p:spPr>
          <a:xfrm>
            <a:off x="3159625" y="3900178"/>
            <a:ext cx="66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FF797E"/>
                </a:solidFill>
              </a:rPr>
              <a:t>t</a:t>
            </a:r>
            <a:r>
              <a:rPr lang="fr-FR" dirty="0">
                <a:solidFill>
                  <a:srgbClr val="FF797E"/>
                </a:solidFill>
              </a:rPr>
              <a:t>=</a:t>
            </a:r>
            <a:r>
              <a:rPr lang="fr-FR" dirty="0" err="1">
                <a:solidFill>
                  <a:srgbClr val="FF797E"/>
                </a:solidFill>
              </a:rPr>
              <a:t>t</a:t>
            </a:r>
            <a:r>
              <a:rPr lang="fr-FR" baseline="-25000" dirty="0" err="1">
                <a:solidFill>
                  <a:srgbClr val="FF797E"/>
                </a:solidFill>
              </a:rPr>
              <a:t>c</a:t>
            </a:r>
            <a:endParaRPr lang="fr-FR" baseline="-25000" dirty="0">
              <a:solidFill>
                <a:srgbClr val="FF797E"/>
              </a:solidFill>
            </a:endParaRPr>
          </a:p>
          <a:p>
            <a:pPr algn="ctr"/>
            <a:r>
              <a:rPr lang="fr-FR" dirty="0">
                <a:solidFill>
                  <a:srgbClr val="FF797E"/>
                </a:solidFill>
              </a:rPr>
              <a:t>N=</a:t>
            </a:r>
            <a:r>
              <a:rPr lang="fr-FR" dirty="0" err="1">
                <a:solidFill>
                  <a:srgbClr val="FF797E"/>
                </a:solidFill>
              </a:rPr>
              <a:t>N</a:t>
            </a:r>
            <a:r>
              <a:rPr lang="fr-FR" baseline="-25000" dirty="0" err="1">
                <a:solidFill>
                  <a:srgbClr val="FF797E"/>
                </a:solidFill>
              </a:rPr>
              <a:t>c</a:t>
            </a:r>
            <a:endParaRPr lang="fr-FR" dirty="0">
              <a:solidFill>
                <a:srgbClr val="FF797E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D27365-A94A-0C40-80B8-E5B4D6EB34E2}"/>
              </a:ext>
            </a:extLst>
          </p:cNvPr>
          <p:cNvSpPr txBox="1"/>
          <p:nvPr/>
        </p:nvSpPr>
        <p:spPr>
          <a:xfrm>
            <a:off x="4702709" y="3901988"/>
            <a:ext cx="78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797E"/>
                </a:solidFill>
              </a:rPr>
              <a:t>t=</a:t>
            </a:r>
            <a:r>
              <a:rPr lang="fr-FR" dirty="0" err="1">
                <a:solidFill>
                  <a:srgbClr val="FF797E"/>
                </a:solidFill>
              </a:rPr>
              <a:t>t</a:t>
            </a:r>
            <a:r>
              <a:rPr lang="fr-FR" baseline="-25000" dirty="0" err="1">
                <a:solidFill>
                  <a:srgbClr val="FF797E"/>
                </a:solidFill>
              </a:rPr>
              <a:t>c</a:t>
            </a:r>
            <a:r>
              <a:rPr lang="fr-FR" dirty="0" err="1">
                <a:solidFill>
                  <a:srgbClr val="FF797E"/>
                </a:solidFill>
              </a:rPr>
              <a:t>+T</a:t>
            </a:r>
            <a:endParaRPr lang="fr-FR" dirty="0">
              <a:solidFill>
                <a:srgbClr val="FF797E"/>
              </a:solidFill>
            </a:endParaRPr>
          </a:p>
          <a:p>
            <a:pPr algn="ctr"/>
            <a:r>
              <a:rPr lang="fr-FR" dirty="0">
                <a:solidFill>
                  <a:srgbClr val="FF797E"/>
                </a:solidFill>
              </a:rPr>
              <a:t>N=2N</a:t>
            </a:r>
            <a:r>
              <a:rPr lang="fr-FR" baseline="-25000" dirty="0">
                <a:solidFill>
                  <a:srgbClr val="FF797E"/>
                </a:solidFill>
              </a:rPr>
              <a:t>c</a:t>
            </a:r>
            <a:endParaRPr lang="fr-FR" dirty="0">
              <a:solidFill>
                <a:srgbClr val="FF797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6421D9-B2F3-6142-AF37-C234E15F6C39}"/>
              </a:ext>
            </a:extLst>
          </p:cNvPr>
          <p:cNvSpPr txBox="1"/>
          <p:nvPr/>
        </p:nvSpPr>
        <p:spPr>
          <a:xfrm>
            <a:off x="6933735" y="3901699"/>
            <a:ext cx="86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F797E"/>
                </a:solidFill>
              </a:rPr>
              <a:t>t=t</a:t>
            </a:r>
            <a:r>
              <a:rPr lang="fr-FR" baseline="-25000" dirty="0">
                <a:solidFill>
                  <a:srgbClr val="FF797E"/>
                </a:solidFill>
              </a:rPr>
              <a:t>c</a:t>
            </a:r>
            <a:r>
              <a:rPr lang="fr-FR" dirty="0">
                <a:solidFill>
                  <a:srgbClr val="FF797E"/>
                </a:solidFill>
              </a:rPr>
              <a:t>+2T</a:t>
            </a:r>
          </a:p>
          <a:p>
            <a:pPr algn="ctr"/>
            <a:r>
              <a:rPr lang="fr-FR" dirty="0">
                <a:solidFill>
                  <a:srgbClr val="FF797E"/>
                </a:solidFill>
              </a:rPr>
              <a:t>N=3N</a:t>
            </a:r>
            <a:r>
              <a:rPr lang="fr-FR" baseline="-25000" dirty="0">
                <a:solidFill>
                  <a:srgbClr val="FF797E"/>
                </a:solidFill>
              </a:rPr>
              <a:t>c</a:t>
            </a:r>
            <a:endParaRPr lang="fr-FR" dirty="0">
              <a:solidFill>
                <a:srgbClr val="FF797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802742A-573D-6348-BBB3-DBC8757018B9}"/>
                  </a:ext>
                </a:extLst>
              </p:cNvPr>
              <p:cNvSpPr txBox="1"/>
              <p:nvPr/>
            </p:nvSpPr>
            <p:spPr>
              <a:xfrm>
                <a:off x="4285443" y="4852690"/>
                <a:ext cx="3261534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𝑁𝑐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𝑁𝑐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802742A-573D-6348-BBB3-DBC87570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43" y="4852690"/>
                <a:ext cx="3261534" cy="674993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ZoneTexte 127">
            <a:extLst>
              <a:ext uri="{FF2B5EF4-FFF2-40B4-BE49-F238E27FC236}">
                <a16:creationId xmlns:a16="http://schemas.microsoft.com/office/drawing/2014/main" id="{1643B86A-5B56-CA45-A1FC-F602EB075C8A}"/>
              </a:ext>
            </a:extLst>
          </p:cNvPr>
          <p:cNvSpPr txBox="1"/>
          <p:nvPr/>
        </p:nvSpPr>
        <p:spPr>
          <a:xfrm>
            <a:off x="3084505" y="5702877"/>
            <a:ext cx="5663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merican Typewriter" panose="02090604020004020304" pitchFamily="18" charset="77"/>
              </a:rPr>
              <a:t>=&gt; Croissance grossièrement </a:t>
            </a:r>
            <a:r>
              <a:rPr lang="fr-FR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linéaire</a:t>
            </a:r>
            <a:r>
              <a:rPr lang="fr-FR" sz="24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29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0FE88D-2901-4E4F-A1DC-37ABE690B32B}"/>
              </a:ext>
            </a:extLst>
          </p:cNvPr>
          <p:cNvSpPr txBox="1"/>
          <p:nvPr/>
        </p:nvSpPr>
        <p:spPr>
          <a:xfrm>
            <a:off x="544074" y="2316750"/>
            <a:ext cx="999891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merican Typewriter" panose="02090604020004020304" pitchFamily="18" charset="77"/>
              </a:rPr>
              <a:t>	</a:t>
            </a:r>
            <a:r>
              <a:rPr lang="fr-FR" sz="3200" dirty="0">
                <a:latin typeface="American Typewriter" panose="02090604020004020304" pitchFamily="18" charset="77"/>
              </a:rPr>
              <a:t>Modélisation</a:t>
            </a:r>
            <a:r>
              <a:rPr lang="fr-FR" sz="2400" dirty="0">
                <a:latin typeface="American Typewriter" panose="02090604020004020304" pitchFamily="18" charset="77"/>
              </a:rPr>
              <a:t> :</a:t>
            </a:r>
          </a:p>
          <a:p>
            <a:endParaRPr lang="fr-FR" sz="24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Discrétisation</a:t>
            </a:r>
            <a:r>
              <a:rPr lang="fr-FR" sz="2400" dirty="0">
                <a:latin typeface="American Typewriter" panose="02090604020004020304" pitchFamily="18" charset="77"/>
              </a:rPr>
              <a:t> des canaux en une succession de segments :</a:t>
            </a:r>
          </a:p>
          <a:p>
            <a:endParaRPr lang="fr-FR" sz="2400" dirty="0">
              <a:latin typeface="American Typewriter" panose="02090604020004020304" pitchFamily="18" charset="77"/>
            </a:endParaRPr>
          </a:p>
          <a:p>
            <a:r>
              <a:rPr lang="fr-FR" sz="2400" dirty="0">
                <a:latin typeface="American Typewriter" panose="02090604020004020304" pitchFamily="18" charset="77"/>
              </a:rPr>
              <a:t>Un segment = un </a:t>
            </a:r>
            <a:r>
              <a:rPr lang="fr-FR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mini-bioréacteur</a:t>
            </a:r>
            <a:r>
              <a:rPr lang="fr-FR" sz="2400" dirty="0">
                <a:latin typeface="American Typewriter" panose="02090604020004020304" pitchFamily="18" charset="77"/>
              </a:rPr>
              <a:t> continu parfaitement agité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fr-FR" sz="2400" dirty="0">
                <a:latin typeface="American Typewriter" panose="02090604020004020304" pitchFamily="18" charset="77"/>
              </a:rPr>
              <a:t> Concentration à l’intérieur = concentration de sortie</a:t>
            </a:r>
          </a:p>
          <a:p>
            <a:pPr marL="285750" indent="-285750">
              <a:buFont typeface="Symbol" pitchFamily="2" charset="2"/>
              <a:buChar char="Þ"/>
            </a:pPr>
            <a:endParaRPr lang="fr-FR" sz="24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merican Typewriter" panose="02090604020004020304" pitchFamily="18" charset="77"/>
              </a:rPr>
              <a:t>Étude d’un seul canal =&gt; diviser le débit par le nombre de canaux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8935F3-43C5-BF4C-AF94-74994CC6DB9B}"/>
              </a:ext>
            </a:extLst>
          </p:cNvPr>
          <p:cNvSpPr txBox="1"/>
          <p:nvPr/>
        </p:nvSpPr>
        <p:spPr>
          <a:xfrm>
            <a:off x="1652103" y="621978"/>
            <a:ext cx="9998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>
                <a:latin typeface="American Typewriter" panose="02090604020004020304" pitchFamily="18" charset="77"/>
              </a:rPr>
              <a:t>Comment </a:t>
            </a:r>
            <a:r>
              <a:rPr lang="fr-FR" sz="2800" i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optimiser</a:t>
            </a:r>
            <a:r>
              <a:rPr lang="fr-FR" sz="2800" i="1" dirty="0">
                <a:latin typeface="American Typewriter" panose="02090604020004020304" pitchFamily="18" charset="77"/>
              </a:rPr>
              <a:t> la prolifération cellulaire dans un bioréacteur à perfusion? </a:t>
            </a:r>
            <a:endParaRPr lang="fr-FR" sz="2400" i="1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36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25BB2E-5E67-7943-8095-62E939D329C5}"/>
              </a:ext>
            </a:extLst>
          </p:cNvPr>
          <p:cNvSpPr txBox="1"/>
          <p:nvPr/>
        </p:nvSpPr>
        <p:spPr>
          <a:xfrm>
            <a:off x="773064" y="524409"/>
            <a:ext cx="10970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2060"/>
                </a:solidFill>
                <a:latin typeface="American Typewriter"/>
              </a:rPr>
              <a:t>D’après les travaux de Yann Guyot, on définit la </a:t>
            </a:r>
            <a:r>
              <a:rPr lang="fr-FR" sz="2400" b="1" dirty="0">
                <a:solidFill>
                  <a:srgbClr val="002060"/>
                </a:solidFill>
                <a:latin typeface="American Typewriter"/>
              </a:rPr>
              <a:t>vitesse de front </a:t>
            </a:r>
            <a:r>
              <a:rPr lang="fr-FR" sz="2400" dirty="0">
                <a:solidFill>
                  <a:srgbClr val="002060"/>
                </a:solidFill>
                <a:latin typeface="American Typewriter"/>
              </a:rPr>
              <a:t>de l’amas cellulaire dans un pore </a:t>
            </a:r>
            <a:r>
              <a:rPr lang="fr-FR" dirty="0">
                <a:solidFill>
                  <a:srgbClr val="002060"/>
                </a:solidFill>
                <a:latin typeface="American Typewriter"/>
              </a:rPr>
              <a:t>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6D1B20-466A-3F4E-B1D4-EFE46F524AC9}"/>
              </a:ext>
            </a:extLst>
          </p:cNvPr>
          <p:cNvSpPr txBox="1"/>
          <p:nvPr/>
        </p:nvSpPr>
        <p:spPr>
          <a:xfrm>
            <a:off x="1400464" y="152399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F0000"/>
                </a:solidFill>
                <a:latin typeface="American Typewriter"/>
              </a:rPr>
              <a:t>V</a:t>
            </a:r>
            <a:r>
              <a:rPr lang="pt-BR" sz="2800" baseline="-25000" dirty="0" err="1">
                <a:solidFill>
                  <a:srgbClr val="FF0000"/>
                </a:solidFill>
                <a:latin typeface="American Typewriter"/>
              </a:rPr>
              <a:t>g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=</a:t>
            </a:r>
            <a:r>
              <a:rPr lang="pt-BR" sz="2800" dirty="0" err="1">
                <a:solidFill>
                  <a:srgbClr val="FF0000"/>
                </a:solidFill>
                <a:latin typeface="American Typewriter"/>
              </a:rPr>
              <a:t>A</a:t>
            </a:r>
            <a:r>
              <a:rPr lang="pt-BR" sz="2800" baseline="-25000" dirty="0" err="1">
                <a:solidFill>
                  <a:srgbClr val="FF0000"/>
                </a:solidFill>
                <a:latin typeface="American Typewriter"/>
              </a:rPr>
              <a:t>G</a:t>
            </a:r>
            <a:r>
              <a:rPr lang="pt-BR" sz="2800" dirty="0" err="1">
                <a:solidFill>
                  <a:srgbClr val="FF0000"/>
                </a:solidFill>
                <a:latin typeface="American Typewriter"/>
              </a:rPr>
              <a:t>×f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(τ)×g(κ)×h</a:t>
            </a:r>
            <a:r>
              <a:rPr lang="pt-BR" sz="2800" baseline="-25000" dirty="0">
                <a:solidFill>
                  <a:srgbClr val="FF0000"/>
                </a:solidFill>
                <a:latin typeface="American Typewriter"/>
              </a:rPr>
              <a:t>1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(C</a:t>
            </a:r>
            <a:r>
              <a:rPr lang="pt-BR" sz="2800" baseline="-25000" dirty="0">
                <a:solidFill>
                  <a:srgbClr val="FF0000"/>
                </a:solidFill>
                <a:latin typeface="American Typewriter"/>
              </a:rPr>
              <a:t>O2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)×h</a:t>
            </a:r>
            <a:r>
              <a:rPr lang="pt-BR" sz="2800" baseline="-25000" dirty="0">
                <a:solidFill>
                  <a:srgbClr val="FF0000"/>
                </a:solidFill>
                <a:latin typeface="American Typewriter"/>
              </a:rPr>
              <a:t>2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(C</a:t>
            </a:r>
            <a:r>
              <a:rPr lang="pt-BR" sz="2800" baseline="-25000" dirty="0">
                <a:solidFill>
                  <a:srgbClr val="FF0000"/>
                </a:solidFill>
                <a:latin typeface="American Typewriter"/>
              </a:rPr>
              <a:t>g</a:t>
            </a:r>
            <a:r>
              <a:rPr lang="pt-BR" sz="2800" dirty="0">
                <a:solidFill>
                  <a:srgbClr val="FF0000"/>
                </a:solidFill>
                <a:latin typeface="American Typewriter"/>
              </a:rPr>
              <a:t>)</a:t>
            </a:r>
            <a:endParaRPr lang="fr-FR" sz="2800" dirty="0">
              <a:solidFill>
                <a:srgbClr val="FF0000"/>
              </a:solidFill>
              <a:latin typeface="American Typewriter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A667FDA-1CE8-CD4A-AC51-574FB21C3CE3}"/>
              </a:ext>
            </a:extLst>
          </p:cNvPr>
          <p:cNvSpPr txBox="1"/>
          <p:nvPr/>
        </p:nvSpPr>
        <p:spPr>
          <a:xfrm>
            <a:off x="1717329" y="5706644"/>
            <a:ext cx="971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American Typewriter"/>
              </a:rPr>
              <a:t>Objectifs : exprimer </a:t>
            </a:r>
            <a:r>
              <a:rPr lang="fr-FR" sz="2800" dirty="0" err="1">
                <a:solidFill>
                  <a:srgbClr val="002060"/>
                </a:solidFill>
                <a:latin typeface="American Typewriter"/>
              </a:rPr>
              <a:t>V</a:t>
            </a:r>
            <a:r>
              <a:rPr lang="fr-FR" sz="2800" baseline="-25000" dirty="0" err="1">
                <a:solidFill>
                  <a:srgbClr val="002060"/>
                </a:solidFill>
                <a:latin typeface="American Typewriter"/>
              </a:rPr>
              <a:t>g</a:t>
            </a:r>
            <a:r>
              <a:rPr lang="fr-FR" sz="2800" dirty="0">
                <a:solidFill>
                  <a:srgbClr val="002060"/>
                </a:solidFill>
                <a:latin typeface="American Typewriter"/>
              </a:rPr>
              <a:t> et implémenter numériquement les fonctions couplées pour </a:t>
            </a:r>
            <a:r>
              <a:rPr lang="fr-FR" sz="2800" b="1" dirty="0">
                <a:solidFill>
                  <a:srgbClr val="002060"/>
                </a:solidFill>
                <a:latin typeface="American Typewriter"/>
              </a:rPr>
              <a:t>optimiser</a:t>
            </a:r>
            <a:r>
              <a:rPr lang="fr-FR" sz="2800" dirty="0">
                <a:solidFill>
                  <a:srgbClr val="002060"/>
                </a:solidFill>
                <a:latin typeface="American Typewriter"/>
              </a:rPr>
              <a:t> les paramètres</a:t>
            </a:r>
          </a:p>
        </p:txBody>
      </p:sp>
      <p:sp>
        <p:nvSpPr>
          <p:cNvPr id="22" name="Flèche droite 22">
            <a:extLst>
              <a:ext uri="{FF2B5EF4-FFF2-40B4-BE49-F238E27FC236}">
                <a16:creationId xmlns:a16="http://schemas.microsoft.com/office/drawing/2014/main" id="{1F9B05F2-810C-BA4F-BAEB-A81960B40C64}"/>
              </a:ext>
            </a:extLst>
          </p:cNvPr>
          <p:cNvSpPr/>
          <p:nvPr/>
        </p:nvSpPr>
        <p:spPr>
          <a:xfrm>
            <a:off x="849488" y="5974147"/>
            <a:ext cx="791600" cy="419100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DDF86294-E20A-BE47-8357-5DCBCAA85A8A}"/>
              </a:ext>
            </a:extLst>
          </p:cNvPr>
          <p:cNvSpPr/>
          <p:nvPr/>
        </p:nvSpPr>
        <p:spPr>
          <a:xfrm rot="16200000">
            <a:off x="1662420" y="1181824"/>
            <a:ext cx="2963260" cy="5370500"/>
          </a:xfrm>
          <a:prstGeom prst="flowChartDocument">
            <a:avLst/>
          </a:prstGeom>
          <a:solidFill>
            <a:schemeClr val="accent3">
              <a:alpha val="518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95CB37-32EE-BB47-86CB-294C7D48CF19}"/>
              </a:ext>
            </a:extLst>
          </p:cNvPr>
          <p:cNvSpPr txBox="1"/>
          <p:nvPr/>
        </p:nvSpPr>
        <p:spPr>
          <a:xfrm>
            <a:off x="533686" y="2559389"/>
            <a:ext cx="4999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merican Typewriter"/>
              </a:rPr>
              <a:t>Avec : </a:t>
            </a:r>
          </a:p>
          <a:p>
            <a:endParaRPr lang="fr-FR" dirty="0">
              <a:solidFill>
                <a:srgbClr val="002060"/>
              </a:solidFill>
              <a:latin typeface="American Typewriter"/>
            </a:endParaRPr>
          </a:p>
          <a:p>
            <a:pPr>
              <a:buFontTx/>
              <a:buChar char="-"/>
            </a:pPr>
            <a:r>
              <a:rPr lang="fr-FR" dirty="0">
                <a:solidFill>
                  <a:srgbClr val="002060"/>
                </a:solidFill>
                <a:latin typeface="American Typewriter"/>
              </a:rPr>
              <a:t>A</a:t>
            </a:r>
            <a:r>
              <a:rPr lang="fr-FR" baseline="-25000" dirty="0">
                <a:solidFill>
                  <a:srgbClr val="002060"/>
                </a:solidFill>
                <a:latin typeface="American Typewriter"/>
              </a:rPr>
              <a:t>G </a:t>
            </a:r>
            <a:r>
              <a:rPr lang="fr-FR" dirty="0">
                <a:solidFill>
                  <a:srgbClr val="002060"/>
                </a:solidFill>
                <a:latin typeface="American Typewriter"/>
              </a:rPr>
              <a:t>un coefficient de croissance du tissu (m</a:t>
            </a:r>
            <a:r>
              <a:rPr lang="fr-FR" baseline="30000" dirty="0">
                <a:solidFill>
                  <a:srgbClr val="002060"/>
                </a:solidFill>
                <a:latin typeface="American Typewriter"/>
              </a:rPr>
              <a:t>2</a:t>
            </a:r>
            <a:r>
              <a:rPr lang="fr-FR" dirty="0">
                <a:solidFill>
                  <a:srgbClr val="002060"/>
                </a:solidFill>
                <a:latin typeface="American Typewriter"/>
              </a:rPr>
              <a:t>/s)</a:t>
            </a:r>
          </a:p>
          <a:p>
            <a:pPr>
              <a:buFontTx/>
              <a:buChar char="-"/>
            </a:pPr>
            <a:r>
              <a:rPr lang="fr-F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τ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la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contrainte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de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cisaillement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(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Pa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)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κ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la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courbure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de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la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surface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(m</a:t>
            </a:r>
            <a:r>
              <a:rPr lang="pt-BR" baseline="30000" dirty="0">
                <a:solidFill>
                  <a:srgbClr val="002060"/>
                </a:solidFill>
                <a:latin typeface="American Typewriter"/>
              </a:rPr>
              <a:t>-1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)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002060"/>
                </a:solidFill>
                <a:latin typeface="American Typewriter"/>
              </a:rPr>
              <a:t> C</a:t>
            </a:r>
            <a:r>
              <a:rPr lang="pt-BR" baseline="-25000" dirty="0">
                <a:solidFill>
                  <a:srgbClr val="002060"/>
                </a:solidFill>
                <a:latin typeface="American Typewriter"/>
              </a:rPr>
              <a:t>g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la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concentration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en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glucose (mol/L)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002060"/>
                </a:solidFill>
                <a:latin typeface="American Typewriter"/>
              </a:rPr>
              <a:t> C</a:t>
            </a:r>
            <a:r>
              <a:rPr lang="pt-BR" baseline="-25000" dirty="0">
                <a:solidFill>
                  <a:srgbClr val="002060"/>
                </a:solidFill>
                <a:latin typeface="American Typewriter"/>
              </a:rPr>
              <a:t>o2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la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concentration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merican Typewriter"/>
              </a:rPr>
              <a:t>en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O</a:t>
            </a:r>
            <a:r>
              <a:rPr lang="pt-BR" baseline="-25000" dirty="0">
                <a:solidFill>
                  <a:srgbClr val="002060"/>
                </a:solidFill>
                <a:latin typeface="American Typewriter"/>
              </a:rPr>
              <a:t>2</a:t>
            </a:r>
            <a:r>
              <a:rPr lang="pt-BR" dirty="0">
                <a:solidFill>
                  <a:srgbClr val="002060"/>
                </a:solidFill>
                <a:latin typeface="American Typewriter"/>
              </a:rPr>
              <a:t> (mol/L)</a:t>
            </a:r>
          </a:p>
          <a:p>
            <a:endParaRPr lang="fr-FR" dirty="0"/>
          </a:p>
        </p:txBody>
      </p:sp>
      <p:sp>
        <p:nvSpPr>
          <p:cNvPr id="24" name="Document 23">
            <a:extLst>
              <a:ext uri="{FF2B5EF4-FFF2-40B4-BE49-F238E27FC236}">
                <a16:creationId xmlns:a16="http://schemas.microsoft.com/office/drawing/2014/main" id="{5551FA2B-2D8D-3D41-99E5-B5AEA1494028}"/>
              </a:ext>
            </a:extLst>
          </p:cNvPr>
          <p:cNvSpPr/>
          <p:nvPr/>
        </p:nvSpPr>
        <p:spPr>
          <a:xfrm rot="5400000">
            <a:off x="7055151" y="516244"/>
            <a:ext cx="2963259" cy="6672262"/>
          </a:xfrm>
          <a:prstGeom prst="flowChartDocument">
            <a:avLst/>
          </a:prstGeom>
          <a:solidFill>
            <a:schemeClr val="bg2">
              <a:lumMod val="90000"/>
              <a:alpha val="518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F639C4-CE10-C84B-B8E4-8D98AEF82394}"/>
              </a:ext>
            </a:extLst>
          </p:cNvPr>
          <p:cNvSpPr txBox="1"/>
          <p:nvPr/>
        </p:nvSpPr>
        <p:spPr>
          <a:xfrm>
            <a:off x="6170889" y="2385444"/>
            <a:ext cx="5702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merican Typewriter"/>
              </a:rPr>
              <a:t>Effet des concentrations: prise en compte de l’apport de O</a:t>
            </a:r>
            <a:r>
              <a:rPr lang="fr-FR" baseline="-25000" dirty="0">
                <a:solidFill>
                  <a:srgbClr val="002060"/>
                </a:solidFill>
                <a:latin typeface="American Typewriter"/>
              </a:rPr>
              <a:t>2</a:t>
            </a:r>
            <a:r>
              <a:rPr lang="fr-FR" dirty="0">
                <a:solidFill>
                  <a:srgbClr val="002060"/>
                </a:solidFill>
                <a:latin typeface="American Typewriter"/>
              </a:rPr>
              <a:t> et de glucose indispensable à la vie des cellules.</a:t>
            </a:r>
          </a:p>
          <a:p>
            <a:endParaRPr lang="fr-FR" dirty="0">
              <a:solidFill>
                <a:srgbClr val="002060"/>
              </a:solidFill>
              <a:latin typeface="American Typewriter"/>
            </a:endParaRPr>
          </a:p>
          <a:p>
            <a:r>
              <a:rPr lang="fr-FR" dirty="0">
                <a:solidFill>
                  <a:srgbClr val="002060"/>
                </a:solidFill>
                <a:latin typeface="American Typewriter"/>
              </a:rPr>
              <a:t>Effet des contraintes de cisaillement: facteur favorisant (stimulation mécanique) puis inhibant à partir d’un certain seuil (arrachement du tissu)</a:t>
            </a:r>
          </a:p>
          <a:p>
            <a:endParaRPr lang="fr-FR" dirty="0">
              <a:solidFill>
                <a:srgbClr val="002060"/>
              </a:solidFill>
              <a:latin typeface="American Typewriter"/>
            </a:endParaRPr>
          </a:p>
          <a:p>
            <a:r>
              <a:rPr lang="fr-FR" dirty="0">
                <a:solidFill>
                  <a:srgbClr val="002060"/>
                </a:solidFill>
                <a:latin typeface="American Typewriter"/>
              </a:rPr>
              <a:t>	Effet de la courbure : favorisation des 	courbures importantes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91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979E32-C29A-9144-B30A-2F67BBE8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07" y="1352031"/>
            <a:ext cx="8783658" cy="41539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A03C41C-523D-6048-987B-4DFDAEC91BED}"/>
              </a:ext>
            </a:extLst>
          </p:cNvPr>
          <p:cNvSpPr txBox="1"/>
          <p:nvPr/>
        </p:nvSpPr>
        <p:spPr>
          <a:xfrm>
            <a:off x="1465469" y="797604"/>
            <a:ext cx="926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latin typeface="American Typewriter" panose="02090604020004020304" pitchFamily="18" charset="77"/>
              </a:rPr>
              <a:t>Représentation des différentes fonctions intervenant dans </a:t>
            </a:r>
            <a:r>
              <a:rPr lang="fr-FR" i="1" dirty="0" err="1">
                <a:latin typeface="American Typewriter" panose="02090604020004020304" pitchFamily="18" charset="77"/>
              </a:rPr>
              <a:t>Vg</a:t>
            </a:r>
            <a:r>
              <a:rPr lang="fr-FR" i="1" dirty="0">
                <a:latin typeface="American Typewriter" panose="02090604020004020304" pitchFamily="18" charset="77"/>
              </a:rPr>
              <a:t>, d’après Yann Guyot</a:t>
            </a:r>
          </a:p>
        </p:txBody>
      </p:sp>
    </p:spTree>
    <p:extLst>
      <p:ext uri="{BB962C8B-B14F-4D97-AF65-F5344CB8AC3E}">
        <p14:creationId xmlns:p14="http://schemas.microsoft.com/office/powerpoint/2010/main" val="23219248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</TotalTime>
  <Words>1516</Words>
  <Application>Microsoft Macintosh PowerPoint</Application>
  <PresentationFormat>Grand écran</PresentationFormat>
  <Paragraphs>202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American Typewriter</vt:lpstr>
      <vt:lpstr>Arial</vt:lpstr>
      <vt:lpstr>Calibri</vt:lpstr>
      <vt:lpstr>Calibri Light</vt:lpstr>
      <vt:lpstr>Cambria Math</vt:lpstr>
      <vt:lpstr>Symbol</vt:lpstr>
      <vt:lpstr>Wingdings</vt:lpstr>
      <vt:lpstr>Thème Office</vt:lpstr>
      <vt:lpstr>Biomatériaux pour la reconstruction osseuse</vt:lpstr>
      <vt:lpstr>Mise en contexte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Colombe Lombard (Student at CentraleSupelec)</dc:creator>
  <cp:lastModifiedBy>Colombe Lombard (Student at CentraleSupelec)</cp:lastModifiedBy>
  <cp:revision>17</cp:revision>
  <dcterms:created xsi:type="dcterms:W3CDTF">2022-01-26T09:44:49Z</dcterms:created>
  <dcterms:modified xsi:type="dcterms:W3CDTF">2022-01-28T10:48:29Z</dcterms:modified>
</cp:coreProperties>
</file>